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Proxima Nova"/>
      <p:regular r:id="rId51"/>
      <p:bold r:id="rId52"/>
      <p:italic r:id="rId53"/>
      <p:boldItalic r:id="rId54"/>
    </p:embeddedFont>
    <p:embeddedFont>
      <p:font typeface="Pacifico"/>
      <p:regular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regular.fntdata"/><Relationship Id="rId50" Type="http://schemas.openxmlformats.org/officeDocument/2006/relationships/slide" Target="slides/slide44.xml"/><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5.xml"/><Relationship Id="rId55" Type="http://schemas.openxmlformats.org/officeDocument/2006/relationships/font" Target="fonts/Pacifico-regular.fntdata"/><Relationship Id="rId10" Type="http://schemas.openxmlformats.org/officeDocument/2006/relationships/slide" Target="slides/slide4.xml"/><Relationship Id="rId54" Type="http://schemas.openxmlformats.org/officeDocument/2006/relationships/font" Target="fonts/ProximaNova-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862e7ff03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862e7ff03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862e7ff03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862e7ff0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4862e7ff0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4862e7ff0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862e7ff0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862e7ff0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862e7ff03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862e7ff03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862e7ff03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862e7ff03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862e7ff03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862e7ff03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cb9a3abeb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cb9a3abe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862e802f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862e802f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862e802f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862e802f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d4400e736_2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d4400e73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862e802f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862e802f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862e802f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862e802f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862e802f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862e802f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cb9a3abeb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cb9a3abe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4862e7ff03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862e7ff03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862e7ff03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862e7ff03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862e7ff03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862e7ff03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862e7ff03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862e7ff03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862e7ff03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862e7ff03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862e7ff03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862e7ff03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4862e7ff03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4862e7ff03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862e7ff03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862e7ff03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862e7ff03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862e7ff03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862e7ff03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862e7ff03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862e802f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4862e802f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862e7ff03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862e7ff03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862e7ff03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4862e7ff03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4862e7ff03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4862e7ff03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4862e7ff03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862e7ff03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862e7ff0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862e7ff0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4862e802f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4862e802f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4862e7ff03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4862e7ff03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4862e802f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4862e802f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862e802f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862e802f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4862e802f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4862e802f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862e7ff0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862e7ff0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862e802f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862e802f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862e7ff03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862e7ff0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1.jpg"/><Relationship Id="rId4" Type="http://schemas.openxmlformats.org/officeDocument/2006/relationships/image" Target="../media/image43.jpg"/><Relationship Id="rId5" Type="http://schemas.openxmlformats.org/officeDocument/2006/relationships/image" Target="../media/image4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52.jpg"/><Relationship Id="rId4" Type="http://schemas.openxmlformats.org/officeDocument/2006/relationships/image" Target="../media/image48.jpg"/><Relationship Id="rId5" Type="http://schemas.openxmlformats.org/officeDocument/2006/relationships/image" Target="../media/image53.jpg"/><Relationship Id="rId6" Type="http://schemas.openxmlformats.org/officeDocument/2006/relationships/image" Target="../media/image47.jpg"/><Relationship Id="rId7" Type="http://schemas.openxmlformats.org/officeDocument/2006/relationships/image" Target="../media/image46.jpg"/><Relationship Id="rId8" Type="http://schemas.openxmlformats.org/officeDocument/2006/relationships/image" Target="../media/image4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3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35.jpg"/><Relationship Id="rId4"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2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2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8.jpg"/><Relationship Id="rId11" Type="http://schemas.openxmlformats.org/officeDocument/2006/relationships/image" Target="../media/image13.jpg"/><Relationship Id="rId10" Type="http://schemas.openxmlformats.org/officeDocument/2006/relationships/image" Target="../media/image12.jpg"/><Relationship Id="rId12" Type="http://schemas.openxmlformats.org/officeDocument/2006/relationships/image" Target="../media/image6.jpg"/><Relationship Id="rId9" Type="http://schemas.openxmlformats.org/officeDocument/2006/relationships/image" Target="../media/image7.jpg"/><Relationship Id="rId5" Type="http://schemas.openxmlformats.org/officeDocument/2006/relationships/image" Target="../media/image10.jpg"/><Relationship Id="rId6" Type="http://schemas.openxmlformats.org/officeDocument/2006/relationships/image" Target="../media/image15.jpg"/><Relationship Id="rId7" Type="http://schemas.openxmlformats.org/officeDocument/2006/relationships/image" Target="../media/image11.jpg"/><Relationship Id="rId8"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4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29.jpg"/><Relationship Id="rId4" Type="http://schemas.openxmlformats.org/officeDocument/2006/relationships/image" Target="../media/image23.jpg"/><Relationship Id="rId5" Type="http://schemas.openxmlformats.org/officeDocument/2006/relationships/image" Target="../media/image28.jpg"/><Relationship Id="rId6" Type="http://schemas.openxmlformats.org/officeDocument/2006/relationships/image" Target="../media/image2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29.jpg"/><Relationship Id="rId4" Type="http://schemas.openxmlformats.org/officeDocument/2006/relationships/image" Target="../media/image30.jpg"/><Relationship Id="rId5" Type="http://schemas.openxmlformats.org/officeDocument/2006/relationships/image" Target="../media/image39.jpg"/><Relationship Id="rId6" Type="http://schemas.openxmlformats.org/officeDocument/2006/relationships/image" Target="../media/image3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5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3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4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41.jpg"/><Relationship Id="rId4" Type="http://schemas.openxmlformats.org/officeDocument/2006/relationships/image" Target="../media/image3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32.png"/><Relationship Id="rId4" Type="http://schemas.openxmlformats.org/officeDocument/2006/relationships/image" Target="../media/image3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hyperlink" Target="http://drive.google.com/file/d/1vFWglOoh7_XSBmmFYEgJm76QSEw_Au5A/view" TargetMode="External"/><Relationship Id="rId4" Type="http://schemas.openxmlformats.org/officeDocument/2006/relationships/image" Target="../media/image3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51.jpg"/><Relationship Id="rId4" Type="http://schemas.openxmlformats.org/officeDocument/2006/relationships/image" Target="../media/image54.jpg"/><Relationship Id="rId5" Type="http://schemas.openxmlformats.org/officeDocument/2006/relationships/image" Target="../media/image5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51.jpg"/><Relationship Id="rId4" Type="http://schemas.openxmlformats.org/officeDocument/2006/relationships/image" Target="../media/image42.jpg"/><Relationship Id="rId5" Type="http://schemas.openxmlformats.org/officeDocument/2006/relationships/image" Target="../media/image4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56.png"/><Relationship Id="rId6"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1.jpg"/><Relationship Id="rId4" Type="http://schemas.openxmlformats.org/officeDocument/2006/relationships/image" Target="../media/image43.jpg"/><Relationship Id="rId5" Type="http://schemas.openxmlformats.org/officeDocument/2006/relationships/image" Target="../media/image9.jpg"/><Relationship Id="rId6"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10450" y="314100"/>
            <a:ext cx="8123100" cy="305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latin typeface="Pacifico"/>
                <a:ea typeface="Pacifico"/>
                <a:cs typeface="Pacifico"/>
                <a:sym typeface="Pacifico"/>
              </a:rPr>
              <a:t>Optimizing Color Consistency in Photo Collections</a:t>
            </a:r>
            <a:endParaRPr sz="6000">
              <a:latin typeface="Pacifico"/>
              <a:ea typeface="Pacifico"/>
              <a:cs typeface="Pacifico"/>
              <a:sym typeface="Pacifico"/>
            </a:endParaRPr>
          </a:p>
        </p:txBody>
      </p:sp>
      <p:sp>
        <p:nvSpPr>
          <p:cNvPr id="106" name="Google Shape;106;p25"/>
          <p:cNvSpPr txBox="1"/>
          <p:nvPr>
            <p:ph idx="1" type="subTitle"/>
          </p:nvPr>
        </p:nvSpPr>
        <p:spPr>
          <a:xfrm>
            <a:off x="510450" y="42642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team thankyoudoctor</a:t>
            </a:r>
            <a:endParaRPr/>
          </a:p>
        </p:txBody>
      </p:sp>
      <p:cxnSp>
        <p:nvCxnSpPr>
          <p:cNvPr id="107" name="Google Shape;107;p25"/>
          <p:cNvCxnSpPr/>
          <p:nvPr/>
        </p:nvCxnSpPr>
        <p:spPr>
          <a:xfrm>
            <a:off x="615150" y="40799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Histogram Matching</a:t>
            </a:r>
            <a:endParaRPr sz="3600"/>
          </a:p>
        </p:txBody>
      </p:sp>
      <p:sp>
        <p:nvSpPr>
          <p:cNvPr id="179" name="Google Shape;179;p34"/>
          <p:cNvSpPr txBox="1"/>
          <p:nvPr>
            <p:ph idx="1" type="body"/>
          </p:nvPr>
        </p:nvSpPr>
        <p:spPr>
          <a:xfrm>
            <a:off x="280150" y="1418700"/>
            <a:ext cx="8520600" cy="269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Doesn’t work well when the images are less similar like in the previous example the backgrounds are different in the source and the reference image.</a:t>
            </a:r>
            <a:endParaRPr sz="2400"/>
          </a:p>
          <a:p>
            <a:pPr indent="0" lvl="0" marL="0" rtl="0" algn="l">
              <a:spcBef>
                <a:spcPts val="1600"/>
              </a:spcBef>
              <a:spcAft>
                <a:spcPts val="0"/>
              </a:spcAft>
              <a:buNone/>
            </a:pPr>
            <a:r>
              <a:rPr lang="en" sz="2400"/>
              <a:t>Thus, we need to do first need to find the correspondences between images and find a transformation model that can effectively convert the source image.</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5"/>
          <p:cNvSpPr txBox="1"/>
          <p:nvPr>
            <p:ph type="title"/>
          </p:nvPr>
        </p:nvSpPr>
        <p:spPr>
          <a:xfrm>
            <a:off x="490250" y="526350"/>
            <a:ext cx="723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400"/>
              <a:t>APPROACH:</a:t>
            </a:r>
            <a:endParaRPr b="1" sz="2000"/>
          </a:p>
          <a:p>
            <a:pPr indent="0" lvl="0" marL="0" rtl="0" algn="l">
              <a:spcBef>
                <a:spcPts val="0"/>
              </a:spcBef>
              <a:spcAft>
                <a:spcPts val="0"/>
              </a:spcAft>
              <a:buNone/>
            </a:pPr>
            <a:r>
              <a:rPr lang="en" sz="4400"/>
              <a:t>Finding correspondences using SIFT</a:t>
            </a:r>
            <a:endParaRPr sz="4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Colour consistency using SIFT</a:t>
            </a:r>
            <a:endParaRPr sz="3600"/>
          </a:p>
        </p:txBody>
      </p:sp>
      <p:sp>
        <p:nvSpPr>
          <p:cNvPr id="190" name="Google Shape;190;p36"/>
          <p:cNvSpPr txBox="1"/>
          <p:nvPr>
            <p:ph idx="1" type="body"/>
          </p:nvPr>
        </p:nvSpPr>
        <p:spPr>
          <a:xfrm>
            <a:off x="280150" y="1418700"/>
            <a:ext cx="8520600" cy="3134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Find correspondences between source and reference images using SIFT.</a:t>
            </a:r>
            <a:endParaRPr sz="2400"/>
          </a:p>
          <a:p>
            <a:pPr indent="-381000" lvl="0" marL="457200" rtl="0" algn="l">
              <a:spcBef>
                <a:spcPts val="0"/>
              </a:spcBef>
              <a:spcAft>
                <a:spcPts val="0"/>
              </a:spcAft>
              <a:buSzPts val="2400"/>
              <a:buAutoNum type="arabicPeriod"/>
            </a:pPr>
            <a:r>
              <a:rPr lang="en" sz="2400"/>
              <a:t>Fit four colour transformation curves R, G, B and saturation for the corresponding regions from source to reference images.</a:t>
            </a:r>
            <a:endParaRPr sz="2400"/>
          </a:p>
          <a:p>
            <a:pPr indent="-381000" lvl="0" marL="457200" rtl="0" algn="l">
              <a:spcBef>
                <a:spcPts val="0"/>
              </a:spcBef>
              <a:spcAft>
                <a:spcPts val="0"/>
              </a:spcAft>
              <a:buSzPts val="2400"/>
              <a:buAutoNum type="arabicPeriod"/>
            </a:pPr>
            <a:r>
              <a:rPr lang="en" sz="2400"/>
              <a:t>Apply the colour transformation globally (to complete image).</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7"/>
          <p:cNvSpPr txBox="1"/>
          <p:nvPr>
            <p:ph type="title"/>
          </p:nvPr>
        </p:nvSpPr>
        <p:spPr>
          <a:xfrm>
            <a:off x="311700" y="331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3600"/>
              <a:t>Colour consistency using SIFT</a:t>
            </a:r>
            <a:endParaRPr sz="3600"/>
          </a:p>
          <a:p>
            <a:pPr indent="0" lvl="0" marL="0" rtl="0" algn="l">
              <a:spcBef>
                <a:spcPts val="0"/>
              </a:spcBef>
              <a:spcAft>
                <a:spcPts val="0"/>
              </a:spcAft>
              <a:buNone/>
            </a:pPr>
            <a:r>
              <a:t/>
            </a:r>
            <a:endParaRPr/>
          </a:p>
        </p:txBody>
      </p:sp>
      <p:pic>
        <p:nvPicPr>
          <p:cNvPr id="196" name="Google Shape;196;p37"/>
          <p:cNvPicPr preferRelativeResize="0"/>
          <p:nvPr/>
        </p:nvPicPr>
        <p:blipFill>
          <a:blip r:embed="rId3">
            <a:alphaModFix/>
          </a:blip>
          <a:stretch>
            <a:fillRect/>
          </a:stretch>
        </p:blipFill>
        <p:spPr>
          <a:xfrm>
            <a:off x="1074650" y="1295400"/>
            <a:ext cx="1704975" cy="2552700"/>
          </a:xfrm>
          <a:prstGeom prst="rect">
            <a:avLst/>
          </a:prstGeom>
          <a:noFill/>
          <a:ln>
            <a:noFill/>
          </a:ln>
        </p:spPr>
      </p:pic>
      <p:pic>
        <p:nvPicPr>
          <p:cNvPr id="197" name="Google Shape;197;p37"/>
          <p:cNvPicPr preferRelativeResize="0"/>
          <p:nvPr/>
        </p:nvPicPr>
        <p:blipFill>
          <a:blip r:embed="rId4">
            <a:alphaModFix/>
          </a:blip>
          <a:stretch>
            <a:fillRect/>
          </a:stretch>
        </p:blipFill>
        <p:spPr>
          <a:xfrm>
            <a:off x="3311375" y="1295400"/>
            <a:ext cx="1733550" cy="2571750"/>
          </a:xfrm>
          <a:prstGeom prst="rect">
            <a:avLst/>
          </a:prstGeom>
          <a:noFill/>
          <a:ln>
            <a:noFill/>
          </a:ln>
        </p:spPr>
      </p:pic>
      <p:pic>
        <p:nvPicPr>
          <p:cNvPr id="198" name="Google Shape;198;p37"/>
          <p:cNvPicPr preferRelativeResize="0"/>
          <p:nvPr/>
        </p:nvPicPr>
        <p:blipFill>
          <a:blip r:embed="rId5">
            <a:alphaModFix/>
          </a:blip>
          <a:stretch>
            <a:fillRect/>
          </a:stretch>
        </p:blipFill>
        <p:spPr>
          <a:xfrm>
            <a:off x="5576675" y="1285875"/>
            <a:ext cx="1714500" cy="2571750"/>
          </a:xfrm>
          <a:prstGeom prst="rect">
            <a:avLst/>
          </a:prstGeom>
          <a:noFill/>
          <a:ln>
            <a:noFill/>
          </a:ln>
        </p:spPr>
      </p:pic>
      <p:sp>
        <p:nvSpPr>
          <p:cNvPr id="199" name="Google Shape;199;p37"/>
          <p:cNvSpPr txBox="1"/>
          <p:nvPr/>
        </p:nvSpPr>
        <p:spPr>
          <a:xfrm>
            <a:off x="888525" y="4094700"/>
            <a:ext cx="6928500" cy="7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t>Left</a:t>
            </a:r>
            <a:r>
              <a:rPr i="1" lang="en"/>
              <a:t>: Source image </a:t>
            </a:r>
            <a:r>
              <a:rPr b="1" i="1" lang="en"/>
              <a:t>Middle</a:t>
            </a:r>
            <a:r>
              <a:rPr i="1" lang="en"/>
              <a:t>: Reference image </a:t>
            </a:r>
            <a:r>
              <a:rPr b="1" i="1" lang="en"/>
              <a:t>Right</a:t>
            </a:r>
            <a:r>
              <a:rPr i="1" lang="en"/>
              <a:t>: Image obtained after applying the previous steps</a:t>
            </a:r>
            <a:endParaRPr i="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8"/>
          <p:cNvSpPr txBox="1"/>
          <p:nvPr>
            <p:ph type="title"/>
          </p:nvPr>
        </p:nvSpPr>
        <p:spPr>
          <a:xfrm>
            <a:off x="311700" y="166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3600"/>
              <a:t>Colour consistency using SIFT</a:t>
            </a:r>
            <a:endParaRPr sz="3600"/>
          </a:p>
          <a:p>
            <a:pPr indent="0" lvl="0" marL="0" rtl="0" algn="l">
              <a:spcBef>
                <a:spcPts val="0"/>
              </a:spcBef>
              <a:spcAft>
                <a:spcPts val="0"/>
              </a:spcAft>
              <a:buNone/>
            </a:pPr>
            <a:r>
              <a:t/>
            </a:r>
            <a:endParaRPr/>
          </a:p>
        </p:txBody>
      </p:sp>
      <p:sp>
        <p:nvSpPr>
          <p:cNvPr id="205" name="Google Shape;205;p38"/>
          <p:cNvSpPr txBox="1"/>
          <p:nvPr>
            <p:ph idx="1" type="body"/>
          </p:nvPr>
        </p:nvSpPr>
        <p:spPr>
          <a:xfrm>
            <a:off x="311700" y="895875"/>
            <a:ext cx="8520600" cy="3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SIFT feature are very sparse and contain error while creating the consistent regions</a:t>
            </a:r>
            <a:endParaRPr/>
          </a:p>
          <a:p>
            <a:pPr indent="0" lvl="0" marL="0" rtl="0" algn="l">
              <a:spcBef>
                <a:spcPts val="1600"/>
              </a:spcBef>
              <a:spcAft>
                <a:spcPts val="1600"/>
              </a:spcAft>
              <a:buNone/>
            </a:pPr>
            <a:r>
              <a:t/>
            </a:r>
            <a:endParaRPr/>
          </a:p>
        </p:txBody>
      </p:sp>
      <p:pic>
        <p:nvPicPr>
          <p:cNvPr id="206" name="Google Shape;206;p38"/>
          <p:cNvPicPr preferRelativeResize="0"/>
          <p:nvPr/>
        </p:nvPicPr>
        <p:blipFill>
          <a:blip r:embed="rId3">
            <a:alphaModFix/>
          </a:blip>
          <a:stretch>
            <a:fillRect/>
          </a:stretch>
        </p:blipFill>
        <p:spPr>
          <a:xfrm>
            <a:off x="502325" y="1667900"/>
            <a:ext cx="1924050" cy="1276350"/>
          </a:xfrm>
          <a:prstGeom prst="rect">
            <a:avLst/>
          </a:prstGeom>
          <a:noFill/>
          <a:ln>
            <a:noFill/>
          </a:ln>
        </p:spPr>
      </p:pic>
      <p:pic>
        <p:nvPicPr>
          <p:cNvPr id="207" name="Google Shape;207;p38"/>
          <p:cNvPicPr preferRelativeResize="0"/>
          <p:nvPr/>
        </p:nvPicPr>
        <p:blipFill>
          <a:blip r:embed="rId4">
            <a:alphaModFix/>
          </a:blip>
          <a:stretch>
            <a:fillRect/>
          </a:stretch>
        </p:blipFill>
        <p:spPr>
          <a:xfrm>
            <a:off x="2622200" y="1667900"/>
            <a:ext cx="1914525" cy="1276350"/>
          </a:xfrm>
          <a:prstGeom prst="rect">
            <a:avLst/>
          </a:prstGeom>
          <a:noFill/>
          <a:ln>
            <a:noFill/>
          </a:ln>
        </p:spPr>
      </p:pic>
      <p:pic>
        <p:nvPicPr>
          <p:cNvPr id="208" name="Google Shape;208;p38"/>
          <p:cNvPicPr preferRelativeResize="0"/>
          <p:nvPr/>
        </p:nvPicPr>
        <p:blipFill>
          <a:blip r:embed="rId5">
            <a:alphaModFix/>
          </a:blip>
          <a:stretch>
            <a:fillRect/>
          </a:stretch>
        </p:blipFill>
        <p:spPr>
          <a:xfrm>
            <a:off x="4721675" y="1667900"/>
            <a:ext cx="1933575" cy="1276350"/>
          </a:xfrm>
          <a:prstGeom prst="rect">
            <a:avLst/>
          </a:prstGeom>
          <a:noFill/>
          <a:ln>
            <a:noFill/>
          </a:ln>
        </p:spPr>
      </p:pic>
      <p:pic>
        <p:nvPicPr>
          <p:cNvPr id="209" name="Google Shape;209;p38"/>
          <p:cNvPicPr preferRelativeResize="0"/>
          <p:nvPr/>
        </p:nvPicPr>
        <p:blipFill>
          <a:blip r:embed="rId6">
            <a:alphaModFix/>
          </a:blip>
          <a:stretch>
            <a:fillRect/>
          </a:stretch>
        </p:blipFill>
        <p:spPr>
          <a:xfrm>
            <a:off x="507088" y="3140125"/>
            <a:ext cx="1914525" cy="1276350"/>
          </a:xfrm>
          <a:prstGeom prst="rect">
            <a:avLst/>
          </a:prstGeom>
          <a:noFill/>
          <a:ln>
            <a:noFill/>
          </a:ln>
        </p:spPr>
      </p:pic>
      <p:pic>
        <p:nvPicPr>
          <p:cNvPr id="210" name="Google Shape;210;p38"/>
          <p:cNvPicPr preferRelativeResize="0"/>
          <p:nvPr/>
        </p:nvPicPr>
        <p:blipFill>
          <a:blip r:embed="rId7">
            <a:alphaModFix/>
          </a:blip>
          <a:stretch>
            <a:fillRect/>
          </a:stretch>
        </p:blipFill>
        <p:spPr>
          <a:xfrm>
            <a:off x="2626963" y="3144875"/>
            <a:ext cx="1905000" cy="1266825"/>
          </a:xfrm>
          <a:prstGeom prst="rect">
            <a:avLst/>
          </a:prstGeom>
          <a:noFill/>
          <a:ln>
            <a:noFill/>
          </a:ln>
        </p:spPr>
      </p:pic>
      <p:pic>
        <p:nvPicPr>
          <p:cNvPr id="211" name="Google Shape;211;p38"/>
          <p:cNvPicPr preferRelativeResize="0"/>
          <p:nvPr/>
        </p:nvPicPr>
        <p:blipFill>
          <a:blip r:embed="rId8">
            <a:alphaModFix/>
          </a:blip>
          <a:stretch>
            <a:fillRect/>
          </a:stretch>
        </p:blipFill>
        <p:spPr>
          <a:xfrm>
            <a:off x="4740725" y="3140113"/>
            <a:ext cx="1895475" cy="1276350"/>
          </a:xfrm>
          <a:prstGeom prst="rect">
            <a:avLst/>
          </a:prstGeom>
          <a:noFill/>
          <a:ln>
            <a:noFill/>
          </a:ln>
        </p:spPr>
      </p:pic>
      <p:sp>
        <p:nvSpPr>
          <p:cNvPr id="212" name="Google Shape;212;p38"/>
          <p:cNvSpPr txBox="1"/>
          <p:nvPr/>
        </p:nvSpPr>
        <p:spPr>
          <a:xfrm>
            <a:off x="6958075" y="1695900"/>
            <a:ext cx="1905000" cy="27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Source and Reference (</a:t>
            </a:r>
            <a:r>
              <a:rPr b="1" i="1" lang="en"/>
              <a:t>First Column</a:t>
            </a:r>
            <a:r>
              <a:rPr i="1" lang="en"/>
              <a:t>), Consistent Regions in Source and Reference and using SIFT (</a:t>
            </a:r>
            <a:r>
              <a:rPr b="1" i="1" lang="en"/>
              <a:t>Second Column</a:t>
            </a:r>
            <a:r>
              <a:rPr i="1" lang="en"/>
              <a:t>) and Consistent Regions in Source and Reference and using NRDC (</a:t>
            </a:r>
            <a:r>
              <a:rPr b="1" i="1" lang="en"/>
              <a:t>Third Column</a:t>
            </a:r>
            <a:r>
              <a:rPr i="1" lang="en"/>
              <a:t>)</a:t>
            </a:r>
            <a:endParaRPr i="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9"/>
          <p:cNvSpPr txBox="1"/>
          <p:nvPr>
            <p:ph type="title"/>
          </p:nvPr>
        </p:nvSpPr>
        <p:spPr>
          <a:xfrm>
            <a:off x="490250" y="526350"/>
            <a:ext cx="723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400"/>
              <a:t>APPROACH:</a:t>
            </a:r>
            <a:endParaRPr b="1" sz="2000"/>
          </a:p>
          <a:p>
            <a:pPr indent="0" lvl="0" marL="0" rtl="0" algn="l">
              <a:spcBef>
                <a:spcPts val="0"/>
              </a:spcBef>
              <a:spcAft>
                <a:spcPts val="0"/>
              </a:spcAft>
              <a:buNone/>
            </a:pPr>
            <a:r>
              <a:rPr lang="en" sz="4400"/>
              <a:t>Finding correspondences using NRDC</a:t>
            </a:r>
            <a:endParaRPr sz="4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Non-Rigid Dense Correspondence (</a:t>
            </a:r>
            <a:r>
              <a:rPr lang="en"/>
              <a:t>NRDC)</a:t>
            </a:r>
            <a:endParaRPr/>
          </a:p>
        </p:txBody>
      </p:sp>
      <p:pic>
        <p:nvPicPr>
          <p:cNvPr id="223" name="Google Shape;223;p40"/>
          <p:cNvPicPr preferRelativeResize="0"/>
          <p:nvPr/>
        </p:nvPicPr>
        <p:blipFill>
          <a:blip r:embed="rId3">
            <a:alphaModFix/>
          </a:blip>
          <a:stretch>
            <a:fillRect/>
          </a:stretch>
        </p:blipFill>
        <p:spPr>
          <a:xfrm>
            <a:off x="152400" y="1398725"/>
            <a:ext cx="8839200" cy="283765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41"/>
          <p:cNvSpPr txBox="1"/>
          <p:nvPr>
            <p:ph type="title"/>
          </p:nvPr>
        </p:nvSpPr>
        <p:spPr>
          <a:xfrm>
            <a:off x="4868875" y="773375"/>
            <a:ext cx="4045200" cy="70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Match Graph</a:t>
            </a:r>
            <a:endParaRPr/>
          </a:p>
        </p:txBody>
      </p:sp>
      <p:sp>
        <p:nvSpPr>
          <p:cNvPr id="229" name="Google Shape;229;p41"/>
          <p:cNvSpPr txBox="1"/>
          <p:nvPr>
            <p:ph idx="1" type="subTitle"/>
          </p:nvPr>
        </p:nvSpPr>
        <p:spPr>
          <a:xfrm>
            <a:off x="4868875" y="1898999"/>
            <a:ext cx="4045200" cy="20538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F3F3F3"/>
              </a:buClr>
              <a:buSzPts val="2100"/>
              <a:buChar char="●"/>
            </a:pPr>
            <a:r>
              <a:rPr lang="en">
                <a:solidFill>
                  <a:srgbClr val="F3F3F3"/>
                </a:solidFill>
              </a:rPr>
              <a:t>Vertices are images</a:t>
            </a:r>
            <a:endParaRPr>
              <a:solidFill>
                <a:srgbClr val="F3F3F3"/>
              </a:solidFill>
            </a:endParaRPr>
          </a:p>
          <a:p>
            <a:pPr indent="-361950" lvl="0" marL="457200" rtl="0" algn="l">
              <a:spcBef>
                <a:spcPts val="0"/>
              </a:spcBef>
              <a:spcAft>
                <a:spcPts val="0"/>
              </a:spcAft>
              <a:buClr>
                <a:srgbClr val="F3F3F3"/>
              </a:buClr>
              <a:buSzPts val="2100"/>
              <a:buChar char="●"/>
            </a:pPr>
            <a:r>
              <a:rPr lang="en">
                <a:solidFill>
                  <a:srgbClr val="F3F3F3"/>
                </a:solidFill>
              </a:rPr>
              <a:t>Edges contain information regarding the correspondences between photo pairs</a:t>
            </a:r>
            <a:endParaRPr>
              <a:solidFill>
                <a:srgbClr val="F3F3F3"/>
              </a:solidFill>
            </a:endParaRPr>
          </a:p>
        </p:txBody>
      </p:sp>
      <p:pic>
        <p:nvPicPr>
          <p:cNvPr id="230" name="Google Shape;230;p41"/>
          <p:cNvPicPr preferRelativeResize="0"/>
          <p:nvPr/>
        </p:nvPicPr>
        <p:blipFill rotWithShape="1">
          <a:blip r:embed="rId3">
            <a:alphaModFix/>
          </a:blip>
          <a:srcRect b="0" l="4903" r="14052" t="0"/>
          <a:stretch/>
        </p:blipFill>
        <p:spPr>
          <a:xfrm>
            <a:off x="106025" y="654475"/>
            <a:ext cx="4333300" cy="4010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2"/>
          <p:cNvSpPr txBox="1"/>
          <p:nvPr>
            <p:ph type="title"/>
          </p:nvPr>
        </p:nvSpPr>
        <p:spPr>
          <a:xfrm>
            <a:off x="490250" y="526350"/>
            <a:ext cx="723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t>Appearance Consistency Optimization</a:t>
            </a:r>
            <a:endParaRPr sz="4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Appearance Consistency Optimization</a:t>
            </a:r>
            <a:endParaRPr sz="3600"/>
          </a:p>
        </p:txBody>
      </p:sp>
      <p:sp>
        <p:nvSpPr>
          <p:cNvPr id="241" name="Google Shape;241;p43"/>
          <p:cNvSpPr txBox="1"/>
          <p:nvPr>
            <p:ph idx="1" type="body"/>
          </p:nvPr>
        </p:nvSpPr>
        <p:spPr>
          <a:xfrm>
            <a:off x="280150" y="1418700"/>
            <a:ext cx="8520600" cy="3134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Ensuring that pixels depicting the same content have the same color across different images</a:t>
            </a:r>
            <a:r>
              <a:rPr lang="en" sz="2400"/>
              <a:t>.</a:t>
            </a:r>
            <a:endParaRPr sz="2400"/>
          </a:p>
          <a:p>
            <a:pPr indent="-381000" lvl="0" marL="457200" rtl="0" algn="l">
              <a:spcBef>
                <a:spcPts val="0"/>
              </a:spcBef>
              <a:spcAft>
                <a:spcPts val="0"/>
              </a:spcAft>
              <a:buSzPts val="2400"/>
              <a:buAutoNum type="arabicPeriod"/>
            </a:pPr>
            <a:r>
              <a:rPr lang="en" sz="2400"/>
              <a:t>Avoiding​ unsightly​ visual​​ artifacts, ​such​​ as​  gradient reversals​​ or​​ severe​​ loss​​ of​​ contrast</a:t>
            </a:r>
            <a:r>
              <a:rPr lang="en" sz="2400"/>
              <a:t>.</a:t>
            </a:r>
            <a:endParaRPr sz="2400"/>
          </a:p>
          <a:p>
            <a:pPr indent="-381000" lvl="0" marL="457200" rtl="0" algn="l">
              <a:spcBef>
                <a:spcPts val="0"/>
              </a:spcBef>
              <a:spcAft>
                <a:spcPts val="0"/>
              </a:spcAft>
              <a:buSzPts val="2400"/>
              <a:buAutoNum type="arabicPeriod"/>
            </a:pPr>
            <a:r>
              <a:rPr lang="en" sz="2400"/>
              <a:t>Attempting​ to ​preserve​​ as​ ​much​ as​​ possible​ ​the​ ​original dynamic​ range​​ of​​ each​​ photo</a:t>
            </a:r>
            <a:r>
              <a:rPr lang="en" sz="2400"/>
              <a:t>.</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6"/>
          <p:cNvSpPr txBox="1"/>
          <p:nvPr>
            <p:ph type="title"/>
          </p:nvPr>
        </p:nvSpPr>
        <p:spPr>
          <a:xfrm>
            <a:off x="265500" y="154917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AIM</a:t>
            </a:r>
            <a:endParaRPr/>
          </a:p>
        </p:txBody>
      </p:sp>
      <p:sp>
        <p:nvSpPr>
          <p:cNvPr id="113" name="Google Shape;113;p2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2400"/>
              <a:t>To ensure a consistent appearance of connected photos without user explicitly making changes to every single photo.</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4"/>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Color Transform</a:t>
            </a:r>
            <a:endParaRPr/>
          </a:p>
          <a:p>
            <a:pPr indent="0" lvl="0" marL="0" rtl="0" algn="ctr">
              <a:spcBef>
                <a:spcPts val="0"/>
              </a:spcBef>
              <a:spcAft>
                <a:spcPts val="0"/>
              </a:spcAft>
              <a:buNone/>
            </a:pPr>
            <a:r>
              <a:rPr lang="en"/>
              <a:t>Model</a:t>
            </a:r>
            <a:endParaRPr/>
          </a:p>
        </p:txBody>
      </p:sp>
      <p:sp>
        <p:nvSpPr>
          <p:cNvPr id="247" name="Google Shape;247;p44"/>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 expressive global parametric model for transformation of each image</a:t>
            </a:r>
            <a:endParaRPr/>
          </a:p>
        </p:txBody>
      </p:sp>
      <p:sp>
        <p:nvSpPr>
          <p:cNvPr id="248" name="Google Shape;248;p44"/>
          <p:cNvSpPr txBox="1"/>
          <p:nvPr>
            <p:ph idx="1" type="subTitle"/>
          </p:nvPr>
        </p:nvSpPr>
        <p:spPr>
          <a:xfrm>
            <a:off x="4843975" y="1205824"/>
            <a:ext cx="4045200" cy="29667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F3F3F3"/>
              </a:buClr>
              <a:buSzPts val="2100"/>
              <a:buChar char="●"/>
            </a:pPr>
            <a:r>
              <a:rPr lang="en">
                <a:solidFill>
                  <a:srgbClr val="F3F3F3"/>
                </a:solidFill>
              </a:rPr>
              <a:t>The model fits three monotonic curves, one per channel of the RGB color space</a:t>
            </a:r>
            <a:endParaRPr>
              <a:solidFill>
                <a:srgbClr val="F3F3F3"/>
              </a:solidFill>
            </a:endParaRPr>
          </a:p>
          <a:p>
            <a:pPr indent="-361950" lvl="0" marL="457200" rtl="0" algn="l">
              <a:spcBef>
                <a:spcPts val="0"/>
              </a:spcBef>
              <a:spcAft>
                <a:spcPts val="0"/>
              </a:spcAft>
              <a:buClr>
                <a:srgbClr val="F3F3F3"/>
              </a:buClr>
              <a:buSzPts val="2100"/>
              <a:buChar char="●"/>
            </a:pPr>
            <a:r>
              <a:rPr lang="en">
                <a:solidFill>
                  <a:srgbClr val="F3F3F3"/>
                </a:solidFill>
              </a:rPr>
              <a:t>Each curve is a smooth piecewise-quadratic spline with 7 knots at (0, 0.2, 0.4, 0.6, 0.8, 1)</a:t>
            </a:r>
            <a:endParaRPr>
              <a:solidFill>
                <a:srgbClr val="F3F3F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 Transform Model</a:t>
            </a:r>
            <a:endParaRPr/>
          </a:p>
        </p:txBody>
      </p:sp>
      <p:sp>
        <p:nvSpPr>
          <p:cNvPr id="254" name="Google Shape;254;p45"/>
          <p:cNvSpPr txBox="1"/>
          <p:nvPr>
            <p:ph idx="1" type="body"/>
          </p:nvPr>
        </p:nvSpPr>
        <p:spPr>
          <a:xfrm>
            <a:off x="311700" y="2935000"/>
            <a:ext cx="8520600" cy="1633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For every pair of </a:t>
            </a:r>
            <a:r>
              <a:rPr lang="en"/>
              <a:t>images vi ,vj ∈ G(V) we would like to find a transformations fi , fj such that we can minimize A(fi , f j) for the entire graph.</a:t>
            </a:r>
            <a:endParaRPr/>
          </a:p>
        </p:txBody>
      </p:sp>
      <p:pic>
        <p:nvPicPr>
          <p:cNvPr id="255" name="Google Shape;255;p45"/>
          <p:cNvPicPr preferRelativeResize="0"/>
          <p:nvPr/>
        </p:nvPicPr>
        <p:blipFill>
          <a:blip r:embed="rId3">
            <a:alphaModFix/>
          </a:blip>
          <a:stretch>
            <a:fillRect/>
          </a:stretch>
        </p:blipFill>
        <p:spPr>
          <a:xfrm>
            <a:off x="1350250" y="1376288"/>
            <a:ext cx="5676900" cy="1200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6"/>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Affinity Term  A(f​i ,fj​):​</a:t>
            </a:r>
            <a:endParaRPr/>
          </a:p>
        </p:txBody>
      </p:sp>
      <p:sp>
        <p:nvSpPr>
          <p:cNvPr id="261" name="Google Shape;261;p4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The pairwise affinity term A(f i ,f j ) is defined using the weighted SSD (sum of squared differences) between color-mapped pairs of matching pixels.</a:t>
            </a:r>
            <a:endParaRPr/>
          </a:p>
          <a:p>
            <a:pPr indent="0" lvl="0" marL="0" rtl="0" algn="l">
              <a:spcBef>
                <a:spcPts val="1600"/>
              </a:spcBef>
              <a:spcAft>
                <a:spcPts val="1600"/>
              </a:spcAft>
              <a:buNone/>
            </a:pPr>
            <a:r>
              <a:t/>
            </a:r>
            <a:endParaRPr/>
          </a:p>
        </p:txBody>
      </p:sp>
      <p:pic>
        <p:nvPicPr>
          <p:cNvPr id="262" name="Google Shape;262;p46"/>
          <p:cNvPicPr preferRelativeResize="0"/>
          <p:nvPr/>
        </p:nvPicPr>
        <p:blipFill rotWithShape="1">
          <a:blip r:embed="rId3">
            <a:alphaModFix/>
          </a:blip>
          <a:srcRect b="0" l="7511" r="2963" t="0"/>
          <a:stretch/>
        </p:blipFill>
        <p:spPr>
          <a:xfrm>
            <a:off x="127588" y="3075250"/>
            <a:ext cx="4321024" cy="827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Regularization </a:t>
            </a:r>
            <a:endParaRPr/>
          </a:p>
        </p:txBody>
      </p:sp>
      <p:sp>
        <p:nvSpPr>
          <p:cNvPr id="268" name="Google Shape;268;p47"/>
          <p:cNvSpPr txBox="1"/>
          <p:nvPr>
            <p:ph idx="1" type="body"/>
          </p:nvPr>
        </p:nvSpPr>
        <p:spPr>
          <a:xfrm>
            <a:off x="311700" y="2418300"/>
            <a:ext cx="3999900" cy="2150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The shape of each curve is regularized via unary soft constraint term</a:t>
            </a:r>
            <a:endParaRPr/>
          </a:p>
          <a:p>
            <a:pPr indent="-317500" lvl="0" marL="457200" rtl="0" algn="l">
              <a:spcBef>
                <a:spcPts val="1600"/>
              </a:spcBef>
              <a:spcAft>
                <a:spcPts val="0"/>
              </a:spcAft>
              <a:buSzPts val="1400"/>
              <a:buAutoNum type="arabicPeriod"/>
            </a:pPr>
            <a:r>
              <a:rPr lang="en"/>
              <a:t>λ1 and λ2 together try to pull the curve towards identity mapping</a:t>
            </a:r>
            <a:endParaRPr/>
          </a:p>
          <a:p>
            <a:pPr indent="-317500" lvl="0" marL="457200" rtl="0" algn="l">
              <a:spcBef>
                <a:spcPts val="0"/>
              </a:spcBef>
              <a:spcAft>
                <a:spcPts val="0"/>
              </a:spcAft>
              <a:buSzPts val="1400"/>
              <a:buAutoNum type="arabicPeriod"/>
            </a:pPr>
            <a:r>
              <a:rPr lang="en"/>
              <a:t>λ3 controls the smoothness of the curve by penalizing large deviations in the second derivative</a:t>
            </a:r>
            <a:endParaRPr/>
          </a:p>
          <a:p>
            <a:pPr indent="-317500" lvl="0" marL="457200" rtl="0" algn="l">
              <a:spcBef>
                <a:spcPts val="0"/>
              </a:spcBef>
              <a:spcAft>
                <a:spcPts val="0"/>
              </a:spcAft>
              <a:buSzPts val="1400"/>
              <a:buAutoNum type="arabicPeriod"/>
            </a:pPr>
            <a:r>
              <a:rPr lang="en"/>
              <a:t>λ1 preserves the dynamic range and λ2 to control preservation of original appearance</a:t>
            </a:r>
            <a:endParaRPr/>
          </a:p>
          <a:p>
            <a:pPr indent="0" lvl="0" marL="0" rtl="0" algn="l">
              <a:spcBef>
                <a:spcPts val="1600"/>
              </a:spcBef>
              <a:spcAft>
                <a:spcPts val="1600"/>
              </a:spcAft>
              <a:buNone/>
            </a:pPr>
            <a:r>
              <a:t/>
            </a:r>
            <a:endParaRPr/>
          </a:p>
        </p:txBody>
      </p:sp>
      <p:sp>
        <p:nvSpPr>
          <p:cNvPr id="269" name="Google Shape;269;p47"/>
          <p:cNvSpPr txBox="1"/>
          <p:nvPr>
            <p:ph idx="2" type="body"/>
          </p:nvPr>
        </p:nvSpPr>
        <p:spPr>
          <a:xfrm>
            <a:off x="4832400" y="2418150"/>
            <a:ext cx="3999900" cy="21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curve is forced to be strictly monotonic  and to cross the x axis right of the origin</a:t>
            </a:r>
            <a:endParaRPr/>
          </a:p>
        </p:txBody>
      </p:sp>
      <p:pic>
        <p:nvPicPr>
          <p:cNvPr id="270" name="Google Shape;270;p47"/>
          <p:cNvPicPr preferRelativeResize="0"/>
          <p:nvPr/>
        </p:nvPicPr>
        <p:blipFill rotWithShape="1">
          <a:blip r:embed="rId3">
            <a:alphaModFix/>
          </a:blip>
          <a:srcRect b="0" l="16199" r="2393" t="0"/>
          <a:stretch/>
        </p:blipFill>
        <p:spPr>
          <a:xfrm>
            <a:off x="427325" y="1152475"/>
            <a:ext cx="3768651" cy="1200150"/>
          </a:xfrm>
          <a:prstGeom prst="rect">
            <a:avLst/>
          </a:prstGeom>
          <a:noFill/>
          <a:ln>
            <a:noFill/>
          </a:ln>
        </p:spPr>
      </p:pic>
      <p:pic>
        <p:nvPicPr>
          <p:cNvPr id="271" name="Google Shape;271;p47"/>
          <p:cNvPicPr preferRelativeResize="0"/>
          <p:nvPr/>
        </p:nvPicPr>
        <p:blipFill>
          <a:blip r:embed="rId4">
            <a:alphaModFix/>
          </a:blip>
          <a:stretch>
            <a:fillRect/>
          </a:stretch>
        </p:blipFill>
        <p:spPr>
          <a:xfrm>
            <a:off x="4432562" y="1152475"/>
            <a:ext cx="4554026" cy="829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RESULTS</a:t>
            </a:r>
            <a:endParaRPr b="1" sz="4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a:t>
            </a:r>
            <a:endParaRPr/>
          </a:p>
        </p:txBody>
      </p:sp>
      <p:pic>
        <p:nvPicPr>
          <p:cNvPr id="282" name="Google Shape;282;p49"/>
          <p:cNvPicPr preferRelativeResize="0"/>
          <p:nvPr/>
        </p:nvPicPr>
        <p:blipFill>
          <a:blip r:embed="rId3">
            <a:alphaModFix/>
          </a:blip>
          <a:stretch>
            <a:fillRect/>
          </a:stretch>
        </p:blipFill>
        <p:spPr>
          <a:xfrm>
            <a:off x="1487875" y="1340850"/>
            <a:ext cx="5848500" cy="3350700"/>
          </a:xfrm>
          <a:prstGeom prst="rect">
            <a:avLst/>
          </a:prstGeom>
          <a:noFill/>
          <a:ln>
            <a:noFill/>
          </a:ln>
        </p:spPr>
      </p:pic>
      <p:sp>
        <p:nvSpPr>
          <p:cNvPr id="283" name="Google Shape;283;p49"/>
          <p:cNvSpPr txBox="1"/>
          <p:nvPr/>
        </p:nvSpPr>
        <p:spPr>
          <a:xfrm>
            <a:off x="1873725" y="1017725"/>
            <a:ext cx="9576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pic>
        <p:nvPicPr>
          <p:cNvPr id="289" name="Google Shape;289;p50"/>
          <p:cNvPicPr preferRelativeResize="0"/>
          <p:nvPr/>
        </p:nvPicPr>
        <p:blipFill>
          <a:blip r:embed="rId3">
            <a:alphaModFix/>
          </a:blip>
          <a:stretch>
            <a:fillRect/>
          </a:stretch>
        </p:blipFill>
        <p:spPr>
          <a:xfrm>
            <a:off x="1487875" y="1340850"/>
            <a:ext cx="5848500" cy="3350700"/>
          </a:xfrm>
          <a:prstGeom prst="rect">
            <a:avLst/>
          </a:prstGeom>
          <a:noFill/>
          <a:ln>
            <a:noFill/>
          </a:ln>
        </p:spPr>
      </p:pic>
      <p:pic>
        <p:nvPicPr>
          <p:cNvPr id="290" name="Google Shape;290;p50"/>
          <p:cNvPicPr preferRelativeResize="0"/>
          <p:nvPr/>
        </p:nvPicPr>
        <p:blipFill>
          <a:blip r:embed="rId4">
            <a:alphaModFix/>
          </a:blip>
          <a:stretch>
            <a:fillRect/>
          </a:stretch>
        </p:blipFill>
        <p:spPr>
          <a:xfrm>
            <a:off x="1487875" y="1340851"/>
            <a:ext cx="5841221" cy="3350700"/>
          </a:xfrm>
          <a:prstGeom prst="rect">
            <a:avLst/>
          </a:prstGeom>
          <a:noFill/>
          <a:ln>
            <a:noFill/>
          </a:ln>
        </p:spPr>
      </p:pic>
      <p:sp>
        <p:nvSpPr>
          <p:cNvPr id="291" name="Google Shape;291;p50"/>
          <p:cNvSpPr txBox="1"/>
          <p:nvPr/>
        </p:nvSpPr>
        <p:spPr>
          <a:xfrm>
            <a:off x="1873725" y="1017725"/>
            <a:ext cx="9576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a:t>
            </a:r>
            <a:endParaRPr/>
          </a:p>
        </p:txBody>
      </p:sp>
      <p:pic>
        <p:nvPicPr>
          <p:cNvPr id="297" name="Google Shape;297;p51"/>
          <p:cNvPicPr preferRelativeResize="0"/>
          <p:nvPr/>
        </p:nvPicPr>
        <p:blipFill rotWithShape="1">
          <a:blip r:embed="rId3">
            <a:alphaModFix/>
          </a:blip>
          <a:srcRect b="59" l="0" r="0" t="59"/>
          <a:stretch/>
        </p:blipFill>
        <p:spPr>
          <a:xfrm>
            <a:off x="1487875" y="1340850"/>
            <a:ext cx="5848500" cy="3350701"/>
          </a:xfrm>
          <a:prstGeom prst="rect">
            <a:avLst/>
          </a:prstGeom>
          <a:noFill/>
          <a:ln>
            <a:noFill/>
          </a:ln>
        </p:spPr>
      </p:pic>
      <p:sp>
        <p:nvSpPr>
          <p:cNvPr id="298" name="Google Shape;298;p51"/>
          <p:cNvSpPr txBox="1"/>
          <p:nvPr/>
        </p:nvSpPr>
        <p:spPr>
          <a:xfrm>
            <a:off x="5752825" y="1038138"/>
            <a:ext cx="9576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pic>
        <p:nvPicPr>
          <p:cNvPr id="304" name="Google Shape;304;p52"/>
          <p:cNvPicPr preferRelativeResize="0"/>
          <p:nvPr/>
        </p:nvPicPr>
        <p:blipFill rotWithShape="1">
          <a:blip r:embed="rId3">
            <a:alphaModFix/>
          </a:blip>
          <a:srcRect b="59" l="0" r="0" t="59"/>
          <a:stretch/>
        </p:blipFill>
        <p:spPr>
          <a:xfrm>
            <a:off x="1487875" y="1340850"/>
            <a:ext cx="5848500" cy="3350701"/>
          </a:xfrm>
          <a:prstGeom prst="rect">
            <a:avLst/>
          </a:prstGeom>
          <a:noFill/>
          <a:ln>
            <a:noFill/>
          </a:ln>
        </p:spPr>
      </p:pic>
      <p:sp>
        <p:nvSpPr>
          <p:cNvPr id="305" name="Google Shape;305;p52"/>
          <p:cNvSpPr txBox="1"/>
          <p:nvPr/>
        </p:nvSpPr>
        <p:spPr>
          <a:xfrm>
            <a:off x="5752825" y="1038138"/>
            <a:ext cx="9576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a:t>
            </a:r>
            <a:endParaRPr/>
          </a:p>
        </p:txBody>
      </p:sp>
      <p:sp>
        <p:nvSpPr>
          <p:cNvPr id="311" name="Google Shape;311;p53"/>
          <p:cNvSpPr txBox="1"/>
          <p:nvPr/>
        </p:nvSpPr>
        <p:spPr>
          <a:xfrm>
            <a:off x="1797525" y="845875"/>
            <a:ext cx="9576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a:t>
            </a:r>
            <a:endParaRPr/>
          </a:p>
        </p:txBody>
      </p:sp>
      <p:pic>
        <p:nvPicPr>
          <p:cNvPr id="312" name="Google Shape;312;p53"/>
          <p:cNvPicPr preferRelativeResize="0"/>
          <p:nvPr/>
        </p:nvPicPr>
        <p:blipFill>
          <a:blip r:embed="rId3">
            <a:alphaModFix/>
          </a:blip>
          <a:stretch>
            <a:fillRect/>
          </a:stretch>
        </p:blipFill>
        <p:spPr>
          <a:xfrm>
            <a:off x="989250" y="1214100"/>
            <a:ext cx="7085214" cy="3538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7"/>
          <p:cNvSpPr txBox="1"/>
          <p:nvPr>
            <p:ph type="title"/>
          </p:nvPr>
        </p:nvSpPr>
        <p:spPr>
          <a:xfrm>
            <a:off x="387900" y="210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AIM</a:t>
            </a:r>
            <a:endParaRPr sz="3600"/>
          </a:p>
        </p:txBody>
      </p:sp>
      <p:sp>
        <p:nvSpPr>
          <p:cNvPr id="119" name="Google Shape;119;p27"/>
          <p:cNvSpPr txBox="1"/>
          <p:nvPr>
            <p:ph idx="1" type="body"/>
          </p:nvPr>
        </p:nvSpPr>
        <p:spPr>
          <a:xfrm>
            <a:off x="3518650" y="2340950"/>
            <a:ext cx="1938000" cy="62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a:t>Input Images</a:t>
            </a:r>
            <a:endParaRPr i="1"/>
          </a:p>
        </p:txBody>
      </p:sp>
      <p:pic>
        <p:nvPicPr>
          <p:cNvPr id="120" name="Google Shape;120;p27"/>
          <p:cNvPicPr preferRelativeResize="0"/>
          <p:nvPr/>
        </p:nvPicPr>
        <p:blipFill>
          <a:blip r:embed="rId3">
            <a:alphaModFix/>
          </a:blip>
          <a:stretch>
            <a:fillRect/>
          </a:stretch>
        </p:blipFill>
        <p:spPr>
          <a:xfrm>
            <a:off x="549800" y="1180100"/>
            <a:ext cx="1439247" cy="1084650"/>
          </a:xfrm>
          <a:prstGeom prst="rect">
            <a:avLst/>
          </a:prstGeom>
          <a:noFill/>
          <a:ln>
            <a:noFill/>
          </a:ln>
        </p:spPr>
      </p:pic>
      <p:pic>
        <p:nvPicPr>
          <p:cNvPr id="121" name="Google Shape;121;p27"/>
          <p:cNvPicPr preferRelativeResize="0"/>
          <p:nvPr/>
        </p:nvPicPr>
        <p:blipFill>
          <a:blip r:embed="rId4">
            <a:alphaModFix/>
          </a:blip>
          <a:stretch>
            <a:fillRect/>
          </a:stretch>
        </p:blipFill>
        <p:spPr>
          <a:xfrm>
            <a:off x="2168152" y="1180100"/>
            <a:ext cx="1615185" cy="1084650"/>
          </a:xfrm>
          <a:prstGeom prst="rect">
            <a:avLst/>
          </a:prstGeom>
          <a:noFill/>
          <a:ln>
            <a:noFill/>
          </a:ln>
        </p:spPr>
      </p:pic>
      <p:pic>
        <p:nvPicPr>
          <p:cNvPr id="122" name="Google Shape;122;p27"/>
          <p:cNvPicPr preferRelativeResize="0"/>
          <p:nvPr/>
        </p:nvPicPr>
        <p:blipFill>
          <a:blip r:embed="rId5">
            <a:alphaModFix/>
          </a:blip>
          <a:stretch>
            <a:fillRect/>
          </a:stretch>
        </p:blipFill>
        <p:spPr>
          <a:xfrm>
            <a:off x="3962435" y="1180100"/>
            <a:ext cx="1428818" cy="1084650"/>
          </a:xfrm>
          <a:prstGeom prst="rect">
            <a:avLst/>
          </a:prstGeom>
          <a:noFill/>
          <a:ln>
            <a:noFill/>
          </a:ln>
        </p:spPr>
      </p:pic>
      <p:pic>
        <p:nvPicPr>
          <p:cNvPr id="123" name="Google Shape;123;p27"/>
          <p:cNvPicPr preferRelativeResize="0"/>
          <p:nvPr/>
        </p:nvPicPr>
        <p:blipFill>
          <a:blip r:embed="rId6">
            <a:alphaModFix/>
          </a:blip>
          <a:stretch>
            <a:fillRect/>
          </a:stretch>
        </p:blipFill>
        <p:spPr>
          <a:xfrm>
            <a:off x="5570358" y="1180100"/>
            <a:ext cx="1428818" cy="1084650"/>
          </a:xfrm>
          <a:prstGeom prst="rect">
            <a:avLst/>
          </a:prstGeom>
          <a:noFill/>
          <a:ln>
            <a:noFill/>
          </a:ln>
        </p:spPr>
      </p:pic>
      <p:pic>
        <p:nvPicPr>
          <p:cNvPr id="124" name="Google Shape;124;p27"/>
          <p:cNvPicPr preferRelativeResize="0"/>
          <p:nvPr/>
        </p:nvPicPr>
        <p:blipFill>
          <a:blip r:embed="rId7">
            <a:alphaModFix/>
          </a:blip>
          <a:stretch>
            <a:fillRect/>
          </a:stretch>
        </p:blipFill>
        <p:spPr>
          <a:xfrm>
            <a:off x="7178281" y="1185315"/>
            <a:ext cx="1439247" cy="1074220"/>
          </a:xfrm>
          <a:prstGeom prst="rect">
            <a:avLst/>
          </a:prstGeom>
          <a:noFill/>
          <a:ln>
            <a:noFill/>
          </a:ln>
        </p:spPr>
      </p:pic>
      <p:sp>
        <p:nvSpPr>
          <p:cNvPr id="125" name="Google Shape;125;p27"/>
          <p:cNvSpPr txBox="1"/>
          <p:nvPr>
            <p:ph idx="1" type="body"/>
          </p:nvPr>
        </p:nvSpPr>
        <p:spPr>
          <a:xfrm>
            <a:off x="3442438" y="4241475"/>
            <a:ext cx="1938000" cy="62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a:t>Output</a:t>
            </a:r>
            <a:r>
              <a:rPr i="1" lang="en"/>
              <a:t> Images</a:t>
            </a:r>
            <a:endParaRPr i="1"/>
          </a:p>
        </p:txBody>
      </p:sp>
      <p:pic>
        <p:nvPicPr>
          <p:cNvPr id="126" name="Google Shape;126;p27"/>
          <p:cNvPicPr preferRelativeResize="0"/>
          <p:nvPr/>
        </p:nvPicPr>
        <p:blipFill>
          <a:blip r:embed="rId8">
            <a:alphaModFix/>
          </a:blip>
          <a:stretch>
            <a:fillRect/>
          </a:stretch>
        </p:blipFill>
        <p:spPr>
          <a:xfrm>
            <a:off x="549800" y="3096453"/>
            <a:ext cx="1432343" cy="1079447"/>
          </a:xfrm>
          <a:prstGeom prst="rect">
            <a:avLst/>
          </a:prstGeom>
          <a:noFill/>
          <a:ln>
            <a:noFill/>
          </a:ln>
        </p:spPr>
      </p:pic>
      <p:pic>
        <p:nvPicPr>
          <p:cNvPr id="127" name="Google Shape;127;p27"/>
          <p:cNvPicPr preferRelativeResize="0"/>
          <p:nvPr/>
        </p:nvPicPr>
        <p:blipFill>
          <a:blip r:embed="rId9">
            <a:alphaModFix/>
          </a:blip>
          <a:stretch>
            <a:fillRect/>
          </a:stretch>
        </p:blipFill>
        <p:spPr>
          <a:xfrm>
            <a:off x="2160389" y="3096453"/>
            <a:ext cx="1591981" cy="1069067"/>
          </a:xfrm>
          <a:prstGeom prst="rect">
            <a:avLst/>
          </a:prstGeom>
          <a:noFill/>
          <a:ln>
            <a:noFill/>
          </a:ln>
        </p:spPr>
      </p:pic>
      <p:pic>
        <p:nvPicPr>
          <p:cNvPr id="128" name="Google Shape;128;p27"/>
          <p:cNvPicPr preferRelativeResize="0"/>
          <p:nvPr/>
        </p:nvPicPr>
        <p:blipFill>
          <a:blip r:embed="rId10">
            <a:alphaModFix/>
          </a:blip>
          <a:stretch>
            <a:fillRect/>
          </a:stretch>
        </p:blipFill>
        <p:spPr>
          <a:xfrm>
            <a:off x="3946050" y="3091250"/>
            <a:ext cx="1421963" cy="1079447"/>
          </a:xfrm>
          <a:prstGeom prst="rect">
            <a:avLst/>
          </a:prstGeom>
          <a:noFill/>
          <a:ln>
            <a:noFill/>
          </a:ln>
        </p:spPr>
      </p:pic>
      <p:pic>
        <p:nvPicPr>
          <p:cNvPr id="129" name="Google Shape;129;p27"/>
          <p:cNvPicPr preferRelativeResize="0"/>
          <p:nvPr/>
        </p:nvPicPr>
        <p:blipFill>
          <a:blip r:embed="rId11">
            <a:alphaModFix/>
          </a:blip>
          <a:stretch>
            <a:fillRect/>
          </a:stretch>
        </p:blipFill>
        <p:spPr>
          <a:xfrm>
            <a:off x="5535894" y="3101629"/>
            <a:ext cx="1432343" cy="1069067"/>
          </a:xfrm>
          <a:prstGeom prst="rect">
            <a:avLst/>
          </a:prstGeom>
          <a:noFill/>
          <a:ln>
            <a:noFill/>
          </a:ln>
        </p:spPr>
      </p:pic>
      <p:pic>
        <p:nvPicPr>
          <p:cNvPr id="130" name="Google Shape;130;p27"/>
          <p:cNvPicPr preferRelativeResize="0"/>
          <p:nvPr/>
        </p:nvPicPr>
        <p:blipFill>
          <a:blip r:embed="rId12">
            <a:alphaModFix/>
          </a:blip>
          <a:stretch>
            <a:fillRect/>
          </a:stretch>
        </p:blipFill>
        <p:spPr>
          <a:xfrm>
            <a:off x="7136103" y="3096440"/>
            <a:ext cx="1421963" cy="107944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sp>
        <p:nvSpPr>
          <p:cNvPr id="318" name="Google Shape;318;p54"/>
          <p:cNvSpPr txBox="1"/>
          <p:nvPr/>
        </p:nvSpPr>
        <p:spPr>
          <a:xfrm>
            <a:off x="1797525" y="845875"/>
            <a:ext cx="9576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a:t>
            </a:r>
            <a:endParaRPr/>
          </a:p>
        </p:txBody>
      </p:sp>
      <p:pic>
        <p:nvPicPr>
          <p:cNvPr id="319" name="Google Shape;319;p54"/>
          <p:cNvPicPr preferRelativeResize="0"/>
          <p:nvPr/>
        </p:nvPicPr>
        <p:blipFill rotWithShape="1">
          <a:blip r:embed="rId3">
            <a:alphaModFix/>
          </a:blip>
          <a:srcRect b="0" l="0" r="0" t="0"/>
          <a:stretch/>
        </p:blipFill>
        <p:spPr>
          <a:xfrm>
            <a:off x="989250" y="1214100"/>
            <a:ext cx="7085214" cy="3538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a:t>
            </a:r>
            <a:endParaRPr/>
          </a:p>
        </p:txBody>
      </p:sp>
      <p:sp>
        <p:nvSpPr>
          <p:cNvPr id="325" name="Google Shape;325;p55"/>
          <p:cNvSpPr txBox="1"/>
          <p:nvPr/>
        </p:nvSpPr>
        <p:spPr>
          <a:xfrm>
            <a:off x="2483325" y="845875"/>
            <a:ext cx="9576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a:t>
            </a:r>
            <a:endParaRPr/>
          </a:p>
        </p:txBody>
      </p:sp>
      <p:pic>
        <p:nvPicPr>
          <p:cNvPr id="326" name="Google Shape;326;p55"/>
          <p:cNvPicPr preferRelativeResize="0"/>
          <p:nvPr/>
        </p:nvPicPr>
        <p:blipFill>
          <a:blip r:embed="rId3">
            <a:alphaModFix/>
          </a:blip>
          <a:stretch>
            <a:fillRect/>
          </a:stretch>
        </p:blipFill>
        <p:spPr>
          <a:xfrm>
            <a:off x="2483325" y="1231475"/>
            <a:ext cx="1714500" cy="1714500"/>
          </a:xfrm>
          <a:prstGeom prst="rect">
            <a:avLst/>
          </a:prstGeom>
          <a:noFill/>
          <a:ln>
            <a:noFill/>
          </a:ln>
        </p:spPr>
      </p:pic>
      <p:pic>
        <p:nvPicPr>
          <p:cNvPr id="327" name="Google Shape;327;p55"/>
          <p:cNvPicPr preferRelativeResize="0"/>
          <p:nvPr/>
        </p:nvPicPr>
        <p:blipFill>
          <a:blip r:embed="rId4">
            <a:alphaModFix/>
          </a:blip>
          <a:stretch>
            <a:fillRect/>
          </a:stretch>
        </p:blipFill>
        <p:spPr>
          <a:xfrm>
            <a:off x="4329113" y="1236238"/>
            <a:ext cx="1704975" cy="1704975"/>
          </a:xfrm>
          <a:prstGeom prst="rect">
            <a:avLst/>
          </a:prstGeom>
          <a:noFill/>
          <a:ln>
            <a:noFill/>
          </a:ln>
        </p:spPr>
      </p:pic>
      <p:pic>
        <p:nvPicPr>
          <p:cNvPr id="328" name="Google Shape;328;p55"/>
          <p:cNvPicPr preferRelativeResize="0"/>
          <p:nvPr/>
        </p:nvPicPr>
        <p:blipFill>
          <a:blip r:embed="rId5">
            <a:alphaModFix/>
          </a:blip>
          <a:stretch>
            <a:fillRect/>
          </a:stretch>
        </p:blipFill>
        <p:spPr>
          <a:xfrm>
            <a:off x="2497613" y="3083525"/>
            <a:ext cx="1685925" cy="1685925"/>
          </a:xfrm>
          <a:prstGeom prst="rect">
            <a:avLst/>
          </a:prstGeom>
          <a:noFill/>
          <a:ln>
            <a:noFill/>
          </a:ln>
        </p:spPr>
      </p:pic>
      <p:pic>
        <p:nvPicPr>
          <p:cNvPr id="329" name="Google Shape;329;p55"/>
          <p:cNvPicPr preferRelativeResize="0"/>
          <p:nvPr/>
        </p:nvPicPr>
        <p:blipFill>
          <a:blip r:embed="rId6">
            <a:alphaModFix/>
          </a:blip>
          <a:stretch>
            <a:fillRect/>
          </a:stretch>
        </p:blipFill>
        <p:spPr>
          <a:xfrm>
            <a:off x="4333875" y="3083550"/>
            <a:ext cx="1695450" cy="1695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sp>
        <p:nvSpPr>
          <p:cNvPr id="335" name="Google Shape;335;p56"/>
          <p:cNvSpPr txBox="1"/>
          <p:nvPr/>
        </p:nvSpPr>
        <p:spPr>
          <a:xfrm>
            <a:off x="2483325" y="845875"/>
            <a:ext cx="9576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a:t>
            </a:r>
            <a:endParaRPr/>
          </a:p>
        </p:txBody>
      </p:sp>
      <p:pic>
        <p:nvPicPr>
          <p:cNvPr id="336" name="Google Shape;336;p56"/>
          <p:cNvPicPr preferRelativeResize="0"/>
          <p:nvPr/>
        </p:nvPicPr>
        <p:blipFill>
          <a:blip r:embed="rId3">
            <a:alphaModFix/>
          </a:blip>
          <a:stretch>
            <a:fillRect/>
          </a:stretch>
        </p:blipFill>
        <p:spPr>
          <a:xfrm>
            <a:off x="2483325" y="1231475"/>
            <a:ext cx="1714500" cy="1714500"/>
          </a:xfrm>
          <a:prstGeom prst="rect">
            <a:avLst/>
          </a:prstGeom>
          <a:noFill/>
          <a:ln>
            <a:noFill/>
          </a:ln>
        </p:spPr>
      </p:pic>
      <p:pic>
        <p:nvPicPr>
          <p:cNvPr id="337" name="Google Shape;337;p56"/>
          <p:cNvPicPr preferRelativeResize="0"/>
          <p:nvPr/>
        </p:nvPicPr>
        <p:blipFill rotWithShape="1">
          <a:blip r:embed="rId4">
            <a:alphaModFix/>
          </a:blip>
          <a:srcRect b="0" l="0" r="0" t="0"/>
          <a:stretch/>
        </p:blipFill>
        <p:spPr>
          <a:xfrm>
            <a:off x="4329113" y="1236238"/>
            <a:ext cx="1704975" cy="1704975"/>
          </a:xfrm>
          <a:prstGeom prst="rect">
            <a:avLst/>
          </a:prstGeom>
          <a:noFill/>
          <a:ln>
            <a:noFill/>
          </a:ln>
        </p:spPr>
      </p:pic>
      <p:pic>
        <p:nvPicPr>
          <p:cNvPr id="338" name="Google Shape;338;p56"/>
          <p:cNvPicPr preferRelativeResize="0"/>
          <p:nvPr/>
        </p:nvPicPr>
        <p:blipFill rotWithShape="1">
          <a:blip r:embed="rId5">
            <a:alphaModFix/>
          </a:blip>
          <a:srcRect b="0" l="219" r="219" t="0"/>
          <a:stretch/>
        </p:blipFill>
        <p:spPr>
          <a:xfrm>
            <a:off x="2497613" y="3083525"/>
            <a:ext cx="1685925" cy="1685925"/>
          </a:xfrm>
          <a:prstGeom prst="rect">
            <a:avLst/>
          </a:prstGeom>
          <a:noFill/>
          <a:ln>
            <a:noFill/>
          </a:ln>
        </p:spPr>
      </p:pic>
      <p:pic>
        <p:nvPicPr>
          <p:cNvPr id="339" name="Google Shape;339;p56"/>
          <p:cNvPicPr preferRelativeResize="0"/>
          <p:nvPr/>
        </p:nvPicPr>
        <p:blipFill rotWithShape="1">
          <a:blip r:embed="rId6">
            <a:alphaModFix/>
          </a:blip>
          <a:srcRect b="0" l="219" r="219" t="0"/>
          <a:stretch/>
        </p:blipFill>
        <p:spPr>
          <a:xfrm>
            <a:off x="4333875" y="3083550"/>
            <a:ext cx="1695450" cy="1695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a:t>
            </a:r>
            <a:endParaRPr/>
          </a:p>
        </p:txBody>
      </p:sp>
      <p:sp>
        <p:nvSpPr>
          <p:cNvPr id="345" name="Google Shape;345;p57"/>
          <p:cNvSpPr txBox="1"/>
          <p:nvPr/>
        </p:nvSpPr>
        <p:spPr>
          <a:xfrm>
            <a:off x="1210825" y="3792025"/>
            <a:ext cx="9576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a:t>
            </a:r>
            <a:endParaRPr/>
          </a:p>
        </p:txBody>
      </p:sp>
      <p:pic>
        <p:nvPicPr>
          <p:cNvPr id="346" name="Google Shape;346;p57"/>
          <p:cNvPicPr preferRelativeResize="0"/>
          <p:nvPr/>
        </p:nvPicPr>
        <p:blipFill>
          <a:blip r:embed="rId3">
            <a:alphaModFix/>
          </a:blip>
          <a:stretch>
            <a:fillRect/>
          </a:stretch>
        </p:blipFill>
        <p:spPr>
          <a:xfrm>
            <a:off x="599400" y="1419775"/>
            <a:ext cx="7922151" cy="2303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sp>
        <p:nvSpPr>
          <p:cNvPr id="352" name="Google Shape;352;p58"/>
          <p:cNvSpPr txBox="1"/>
          <p:nvPr/>
        </p:nvSpPr>
        <p:spPr>
          <a:xfrm>
            <a:off x="1210825" y="3792025"/>
            <a:ext cx="9576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a:t>
            </a:r>
            <a:endParaRPr/>
          </a:p>
        </p:txBody>
      </p:sp>
      <p:pic>
        <p:nvPicPr>
          <p:cNvPr id="353" name="Google Shape;353;p58"/>
          <p:cNvPicPr preferRelativeResize="0"/>
          <p:nvPr/>
        </p:nvPicPr>
        <p:blipFill rotWithShape="1">
          <a:blip r:embed="rId3">
            <a:alphaModFix/>
          </a:blip>
          <a:srcRect b="0" l="219" r="209" t="0"/>
          <a:stretch/>
        </p:blipFill>
        <p:spPr>
          <a:xfrm>
            <a:off x="599400" y="1419775"/>
            <a:ext cx="7922150" cy="2303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in Panorama Stitching</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Panoramic Stitching without colour correction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59" name="Google Shape;359;p59"/>
          <p:cNvPicPr preferRelativeResize="0"/>
          <p:nvPr/>
        </p:nvPicPr>
        <p:blipFill>
          <a:blip r:embed="rId3">
            <a:alphaModFix/>
          </a:blip>
          <a:stretch>
            <a:fillRect/>
          </a:stretch>
        </p:blipFill>
        <p:spPr>
          <a:xfrm>
            <a:off x="599600" y="2453100"/>
            <a:ext cx="7944800" cy="1241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in Panorama Stitching</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Panoramic Stitching after colour correction</a:t>
            </a:r>
            <a:endParaRPr/>
          </a:p>
          <a:p>
            <a:pPr indent="0" lvl="0" marL="0" rtl="0" algn="l">
              <a:spcBef>
                <a:spcPts val="0"/>
              </a:spcBef>
              <a:spcAft>
                <a:spcPts val="0"/>
              </a:spcAft>
              <a:buNone/>
            </a:pPr>
            <a:r>
              <a:t/>
            </a:r>
            <a:endParaRPr/>
          </a:p>
        </p:txBody>
      </p:sp>
      <p:pic>
        <p:nvPicPr>
          <p:cNvPr id="365" name="Google Shape;365;p60"/>
          <p:cNvPicPr preferRelativeResize="0"/>
          <p:nvPr/>
        </p:nvPicPr>
        <p:blipFill>
          <a:blip r:embed="rId3">
            <a:alphaModFix/>
          </a:blip>
          <a:stretch>
            <a:fillRect/>
          </a:stretch>
        </p:blipFill>
        <p:spPr>
          <a:xfrm>
            <a:off x="599600" y="2453100"/>
            <a:ext cx="7944800" cy="1241750"/>
          </a:xfrm>
          <a:prstGeom prst="rect">
            <a:avLst/>
          </a:prstGeom>
          <a:noFill/>
          <a:ln>
            <a:noFill/>
          </a:ln>
        </p:spPr>
      </p:pic>
      <p:pic>
        <p:nvPicPr>
          <p:cNvPr id="366" name="Google Shape;366;p60"/>
          <p:cNvPicPr preferRelativeResize="0"/>
          <p:nvPr/>
        </p:nvPicPr>
        <p:blipFill>
          <a:blip r:embed="rId4">
            <a:alphaModFix/>
          </a:blip>
          <a:stretch>
            <a:fillRect/>
          </a:stretch>
        </p:blipFill>
        <p:spPr>
          <a:xfrm>
            <a:off x="599600" y="2453100"/>
            <a:ext cx="7944789" cy="1241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in Panorama Stitching</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Panoramic Stitching without colour correction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72" name="Google Shape;372;p61"/>
          <p:cNvPicPr preferRelativeResize="0"/>
          <p:nvPr/>
        </p:nvPicPr>
        <p:blipFill>
          <a:blip r:embed="rId3">
            <a:alphaModFix/>
          </a:blip>
          <a:stretch>
            <a:fillRect/>
          </a:stretch>
        </p:blipFill>
        <p:spPr>
          <a:xfrm>
            <a:off x="311700" y="2571750"/>
            <a:ext cx="8520600" cy="1370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in Panorama Stitching</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Panoramic Stitching after colour correction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78" name="Google Shape;378;p62"/>
          <p:cNvPicPr preferRelativeResize="0"/>
          <p:nvPr/>
        </p:nvPicPr>
        <p:blipFill>
          <a:blip r:embed="rId3">
            <a:alphaModFix/>
          </a:blip>
          <a:stretch>
            <a:fillRect/>
          </a:stretch>
        </p:blipFill>
        <p:spPr>
          <a:xfrm>
            <a:off x="311700" y="2571750"/>
            <a:ext cx="8520600" cy="1370925"/>
          </a:xfrm>
          <a:prstGeom prst="rect">
            <a:avLst/>
          </a:prstGeom>
          <a:noFill/>
          <a:ln>
            <a:noFill/>
          </a:ln>
        </p:spPr>
      </p:pic>
      <p:pic>
        <p:nvPicPr>
          <p:cNvPr id="379" name="Google Shape;379;p62"/>
          <p:cNvPicPr preferRelativeResize="0"/>
          <p:nvPr/>
        </p:nvPicPr>
        <p:blipFill>
          <a:blip r:embed="rId4">
            <a:alphaModFix/>
          </a:blip>
          <a:stretch>
            <a:fillRect/>
          </a:stretch>
        </p:blipFill>
        <p:spPr>
          <a:xfrm>
            <a:off x="311700" y="2571750"/>
            <a:ext cx="8520600" cy="13709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pic>
        <p:nvPicPr>
          <p:cNvPr id="384" name="Google Shape;384;p63" title="DIP.mp4">
            <a:hlinkClick r:id="rId3"/>
          </p:cNvPr>
          <p:cNvPicPr preferRelativeResize="0"/>
          <p:nvPr/>
        </p:nvPicPr>
        <p:blipFill>
          <a:blip r:embed="rId4">
            <a:alphaModFix/>
          </a:blip>
          <a:stretch>
            <a:fillRect/>
          </a:stretch>
        </p:blipFill>
        <p:spPr>
          <a:xfrm>
            <a:off x="0" y="-43675"/>
            <a:ext cx="9144000" cy="524129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Causes for inconsistencies</a:t>
            </a:r>
            <a:endParaRPr sz="3600"/>
          </a:p>
        </p:txBody>
      </p:sp>
      <p:sp>
        <p:nvSpPr>
          <p:cNvPr id="136" name="Google Shape;136;p28"/>
          <p:cNvSpPr txBox="1"/>
          <p:nvPr>
            <p:ph idx="1" type="body"/>
          </p:nvPr>
        </p:nvSpPr>
        <p:spPr>
          <a:xfrm>
            <a:off x="311700" y="1731100"/>
            <a:ext cx="8520600" cy="2698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Changes in Lighting Conditions.</a:t>
            </a:r>
            <a:endParaRPr sz="2400"/>
          </a:p>
          <a:p>
            <a:pPr indent="-381000" lvl="0" marL="457200" rtl="0" algn="l">
              <a:spcBef>
                <a:spcPts val="0"/>
              </a:spcBef>
              <a:spcAft>
                <a:spcPts val="0"/>
              </a:spcAft>
              <a:buSzPts val="2400"/>
              <a:buChar char="●"/>
            </a:pPr>
            <a:r>
              <a:rPr lang="en" sz="2400"/>
              <a:t>Changes in Camera Settings.</a:t>
            </a:r>
            <a:endParaRPr sz="2400"/>
          </a:p>
          <a:p>
            <a:pPr indent="-381000" lvl="0" marL="457200" rtl="0" algn="l">
              <a:spcBef>
                <a:spcPts val="0"/>
              </a:spcBef>
              <a:spcAft>
                <a:spcPts val="0"/>
              </a:spcAft>
              <a:buSzPts val="2400"/>
              <a:buChar char="●"/>
            </a:pPr>
            <a:r>
              <a:rPr lang="en" sz="2400"/>
              <a:t>Changes due to different Cameras altogether.</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Failure Cases (Input)</a:t>
            </a:r>
            <a:endParaRPr/>
          </a:p>
        </p:txBody>
      </p:sp>
      <p:pic>
        <p:nvPicPr>
          <p:cNvPr id="390" name="Google Shape;390;p64"/>
          <p:cNvPicPr preferRelativeResize="0"/>
          <p:nvPr/>
        </p:nvPicPr>
        <p:blipFill>
          <a:blip r:embed="rId3">
            <a:alphaModFix/>
          </a:blip>
          <a:stretch>
            <a:fillRect/>
          </a:stretch>
        </p:blipFill>
        <p:spPr>
          <a:xfrm>
            <a:off x="949850" y="1219225"/>
            <a:ext cx="2232676" cy="3347325"/>
          </a:xfrm>
          <a:prstGeom prst="rect">
            <a:avLst/>
          </a:prstGeom>
          <a:noFill/>
          <a:ln>
            <a:noFill/>
          </a:ln>
        </p:spPr>
      </p:pic>
      <p:pic>
        <p:nvPicPr>
          <p:cNvPr id="391" name="Google Shape;391;p64"/>
          <p:cNvPicPr preferRelativeResize="0"/>
          <p:nvPr/>
        </p:nvPicPr>
        <p:blipFill>
          <a:blip r:embed="rId4">
            <a:alphaModFix/>
          </a:blip>
          <a:stretch>
            <a:fillRect/>
          </a:stretch>
        </p:blipFill>
        <p:spPr>
          <a:xfrm>
            <a:off x="3273550" y="1219225"/>
            <a:ext cx="2567738" cy="3347325"/>
          </a:xfrm>
          <a:prstGeom prst="rect">
            <a:avLst/>
          </a:prstGeom>
          <a:noFill/>
          <a:ln>
            <a:noFill/>
          </a:ln>
        </p:spPr>
      </p:pic>
      <p:pic>
        <p:nvPicPr>
          <p:cNvPr id="392" name="Google Shape;392;p64"/>
          <p:cNvPicPr preferRelativeResize="0"/>
          <p:nvPr/>
        </p:nvPicPr>
        <p:blipFill>
          <a:blip r:embed="rId5">
            <a:alphaModFix/>
          </a:blip>
          <a:stretch>
            <a:fillRect/>
          </a:stretch>
        </p:blipFill>
        <p:spPr>
          <a:xfrm>
            <a:off x="5932325" y="1219225"/>
            <a:ext cx="2232675" cy="3362055"/>
          </a:xfrm>
          <a:prstGeom prst="rect">
            <a:avLst/>
          </a:prstGeom>
          <a:noFill/>
          <a:ln>
            <a:noFill/>
          </a:ln>
        </p:spPr>
      </p:pic>
      <p:sp>
        <p:nvSpPr>
          <p:cNvPr id="393" name="Google Shape;393;p64"/>
          <p:cNvSpPr txBox="1"/>
          <p:nvPr/>
        </p:nvSpPr>
        <p:spPr>
          <a:xfrm>
            <a:off x="1480900" y="4675875"/>
            <a:ext cx="9576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Failure Cases (Input)</a:t>
            </a:r>
            <a:endParaRPr/>
          </a:p>
        </p:txBody>
      </p:sp>
      <p:pic>
        <p:nvPicPr>
          <p:cNvPr id="399" name="Google Shape;399;p65"/>
          <p:cNvPicPr preferRelativeResize="0"/>
          <p:nvPr/>
        </p:nvPicPr>
        <p:blipFill>
          <a:blip r:embed="rId3">
            <a:alphaModFix/>
          </a:blip>
          <a:stretch>
            <a:fillRect/>
          </a:stretch>
        </p:blipFill>
        <p:spPr>
          <a:xfrm>
            <a:off x="949850" y="1219225"/>
            <a:ext cx="2232676" cy="3347325"/>
          </a:xfrm>
          <a:prstGeom prst="rect">
            <a:avLst/>
          </a:prstGeom>
          <a:noFill/>
          <a:ln>
            <a:noFill/>
          </a:ln>
        </p:spPr>
      </p:pic>
      <p:pic>
        <p:nvPicPr>
          <p:cNvPr id="400" name="Google Shape;400;p65"/>
          <p:cNvPicPr preferRelativeResize="0"/>
          <p:nvPr/>
        </p:nvPicPr>
        <p:blipFill rotWithShape="1">
          <a:blip r:embed="rId4">
            <a:alphaModFix/>
          </a:blip>
          <a:srcRect b="0" l="0" r="0" t="0"/>
          <a:stretch/>
        </p:blipFill>
        <p:spPr>
          <a:xfrm>
            <a:off x="3273550" y="1219225"/>
            <a:ext cx="2567738" cy="3347325"/>
          </a:xfrm>
          <a:prstGeom prst="rect">
            <a:avLst/>
          </a:prstGeom>
          <a:noFill/>
          <a:ln>
            <a:noFill/>
          </a:ln>
        </p:spPr>
      </p:pic>
      <p:pic>
        <p:nvPicPr>
          <p:cNvPr id="401" name="Google Shape;401;p65"/>
          <p:cNvPicPr preferRelativeResize="0"/>
          <p:nvPr/>
        </p:nvPicPr>
        <p:blipFill rotWithShape="1">
          <a:blip r:embed="rId5">
            <a:alphaModFix/>
          </a:blip>
          <a:srcRect b="0" l="0" r="0" t="0"/>
          <a:stretch/>
        </p:blipFill>
        <p:spPr>
          <a:xfrm>
            <a:off x="5932325" y="1219225"/>
            <a:ext cx="2232675" cy="3362055"/>
          </a:xfrm>
          <a:prstGeom prst="rect">
            <a:avLst/>
          </a:prstGeom>
          <a:noFill/>
          <a:ln>
            <a:noFill/>
          </a:ln>
        </p:spPr>
      </p:pic>
      <p:sp>
        <p:nvSpPr>
          <p:cNvPr id="402" name="Google Shape;402;p65"/>
          <p:cNvSpPr txBox="1"/>
          <p:nvPr/>
        </p:nvSpPr>
        <p:spPr>
          <a:xfrm>
            <a:off x="1480900" y="4675875"/>
            <a:ext cx="9576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and analysis</a:t>
            </a:r>
            <a:endParaRPr/>
          </a:p>
        </p:txBody>
      </p:sp>
      <p:sp>
        <p:nvSpPr>
          <p:cNvPr id="408" name="Google Shape;408;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NRDC is a state of the art method the find correspondences for non rigidly objects but NRDC has difficulty in finding reliable correspondences in very large smooth regions, such as clear sky in the above case.</a:t>
            </a:r>
            <a:endParaRPr/>
          </a:p>
          <a:p>
            <a:pPr indent="-342900" lvl="0" marL="457200" rtl="0" algn="l">
              <a:spcBef>
                <a:spcPts val="0"/>
              </a:spcBef>
              <a:spcAft>
                <a:spcPts val="0"/>
              </a:spcAft>
              <a:buSzPts val="1800"/>
              <a:buAutoNum type="arabicPeriod"/>
            </a:pPr>
            <a:r>
              <a:rPr lang="en"/>
              <a:t>The global parametric color model is robust to errors in correspondence and is easier to regularize. Hence this model is used over a localized model.</a:t>
            </a:r>
            <a:endParaRPr/>
          </a:p>
          <a:p>
            <a:pPr indent="-342900" lvl="0" marL="457200" rtl="0" algn="l">
              <a:spcBef>
                <a:spcPts val="0"/>
              </a:spcBef>
              <a:spcAft>
                <a:spcPts val="0"/>
              </a:spcAft>
              <a:buSzPts val="1800"/>
              <a:buAutoNum type="arabicPeriod"/>
            </a:pPr>
            <a:r>
              <a:rPr lang="en"/>
              <a:t>The time for making the dense graphs and its further propagation is time consuming, hence, we need an even better mechanism to predict the links and propagate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7"/>
          <p:cNvSpPr txBox="1"/>
          <p:nvPr>
            <p:ph idx="1" type="subTitle"/>
          </p:nvPr>
        </p:nvSpPr>
        <p:spPr>
          <a:xfrm>
            <a:off x="510450" y="1874661"/>
            <a:ext cx="8031300" cy="28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 ​consistent​ ​appearance​ ​of​ ​connected​ ​photos without​ ​user​ explicitly​ doing​ ​it​ on​ ​every​ single​​ photo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Propagate changes made by user from an image to the collection of images. </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sp>
        <p:nvSpPr>
          <p:cNvPr id="414" name="Google Shape;414;p67"/>
          <p:cNvSpPr txBox="1"/>
          <p:nvPr>
            <p:ph type="ctrTitle"/>
          </p:nvPr>
        </p:nvSpPr>
        <p:spPr>
          <a:xfrm>
            <a:off x="510450" y="1987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68"/>
          <p:cNvSpPr txBox="1"/>
          <p:nvPr>
            <p:ph type="ctrTitle"/>
          </p:nvPr>
        </p:nvSpPr>
        <p:spPr>
          <a:xfrm>
            <a:off x="510450" y="245875"/>
            <a:ext cx="8123100" cy="158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420" name="Google Shape;420;p68"/>
          <p:cNvSpPr txBox="1"/>
          <p:nvPr>
            <p:ph idx="1" type="subTitle"/>
          </p:nvPr>
        </p:nvSpPr>
        <p:spPr>
          <a:xfrm>
            <a:off x="510450" y="2380591"/>
            <a:ext cx="8123100" cy="143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Any questions?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Constraints</a:t>
            </a:r>
            <a:endParaRPr sz="3600"/>
          </a:p>
        </p:txBody>
      </p:sp>
      <p:sp>
        <p:nvSpPr>
          <p:cNvPr id="142" name="Google Shape;142;p29"/>
          <p:cNvSpPr txBox="1"/>
          <p:nvPr>
            <p:ph idx="1" type="body"/>
          </p:nvPr>
        </p:nvSpPr>
        <p:spPr>
          <a:xfrm>
            <a:off x="311700" y="1731100"/>
            <a:ext cx="8520600" cy="269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In the process of imposing color consistency, we attempt to balance between achieving color consistency and preserving the dynamic range and natural appearance of individual photos.</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30"/>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Workflow </a:t>
            </a:r>
            <a:endParaRPr sz="3600"/>
          </a:p>
        </p:txBody>
      </p:sp>
      <p:pic>
        <p:nvPicPr>
          <p:cNvPr id="148" name="Google Shape;148;p30"/>
          <p:cNvPicPr preferRelativeResize="0"/>
          <p:nvPr/>
        </p:nvPicPr>
        <p:blipFill rotWithShape="1">
          <a:blip r:embed="rId3">
            <a:alphaModFix/>
          </a:blip>
          <a:srcRect b="17521" l="0" r="0" t="5323"/>
          <a:stretch/>
        </p:blipFill>
        <p:spPr>
          <a:xfrm>
            <a:off x="1415925" y="861225"/>
            <a:ext cx="6821249" cy="3947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31"/>
          <p:cNvSpPr txBox="1"/>
          <p:nvPr>
            <p:ph type="title"/>
          </p:nvPr>
        </p:nvSpPr>
        <p:spPr>
          <a:xfrm>
            <a:off x="490250" y="526350"/>
            <a:ext cx="723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400"/>
              <a:t>APPROACH:</a:t>
            </a:r>
            <a:endParaRPr b="1" sz="2000"/>
          </a:p>
          <a:p>
            <a:pPr indent="0" lvl="0" marL="0" rtl="0" algn="l">
              <a:spcBef>
                <a:spcPts val="0"/>
              </a:spcBef>
              <a:spcAft>
                <a:spcPts val="0"/>
              </a:spcAft>
              <a:buNone/>
            </a:pPr>
            <a:r>
              <a:rPr lang="en" sz="4400"/>
              <a:t>Histogram Matching in different colour spaces</a:t>
            </a:r>
            <a:endParaRPr sz="4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32"/>
          <p:cNvSpPr txBox="1"/>
          <p:nvPr>
            <p:ph type="title"/>
          </p:nvPr>
        </p:nvSpPr>
        <p:spPr>
          <a:xfrm>
            <a:off x="311700" y="76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Histogram Matching</a:t>
            </a:r>
            <a:endParaRPr sz="3600"/>
          </a:p>
        </p:txBody>
      </p:sp>
      <p:pic>
        <p:nvPicPr>
          <p:cNvPr id="159" name="Google Shape;159;p32"/>
          <p:cNvPicPr preferRelativeResize="0"/>
          <p:nvPr/>
        </p:nvPicPr>
        <p:blipFill>
          <a:blip r:embed="rId3">
            <a:alphaModFix/>
          </a:blip>
          <a:stretch>
            <a:fillRect/>
          </a:stretch>
        </p:blipFill>
        <p:spPr>
          <a:xfrm>
            <a:off x="403575" y="936475"/>
            <a:ext cx="2743200" cy="1819275"/>
          </a:xfrm>
          <a:prstGeom prst="rect">
            <a:avLst/>
          </a:prstGeom>
          <a:noFill/>
          <a:ln>
            <a:noFill/>
          </a:ln>
        </p:spPr>
      </p:pic>
      <p:pic>
        <p:nvPicPr>
          <p:cNvPr id="160" name="Google Shape;160;p32"/>
          <p:cNvPicPr preferRelativeResize="0"/>
          <p:nvPr/>
        </p:nvPicPr>
        <p:blipFill>
          <a:blip r:embed="rId4">
            <a:alphaModFix/>
          </a:blip>
          <a:stretch>
            <a:fillRect/>
          </a:stretch>
        </p:blipFill>
        <p:spPr>
          <a:xfrm>
            <a:off x="3392200" y="936475"/>
            <a:ext cx="2743200" cy="1819275"/>
          </a:xfrm>
          <a:prstGeom prst="rect">
            <a:avLst/>
          </a:prstGeom>
          <a:noFill/>
          <a:ln>
            <a:noFill/>
          </a:ln>
        </p:spPr>
      </p:pic>
      <p:pic>
        <p:nvPicPr>
          <p:cNvPr id="161" name="Google Shape;161;p32"/>
          <p:cNvPicPr preferRelativeResize="0"/>
          <p:nvPr/>
        </p:nvPicPr>
        <p:blipFill rotWithShape="1">
          <a:blip r:embed="rId5">
            <a:alphaModFix/>
          </a:blip>
          <a:srcRect b="14007" l="9718" r="10421" t="4598"/>
          <a:stretch/>
        </p:blipFill>
        <p:spPr>
          <a:xfrm>
            <a:off x="394050" y="2966500"/>
            <a:ext cx="2762250" cy="1828800"/>
          </a:xfrm>
          <a:prstGeom prst="rect">
            <a:avLst/>
          </a:prstGeom>
          <a:noFill/>
          <a:ln>
            <a:noFill/>
          </a:ln>
        </p:spPr>
      </p:pic>
      <p:pic>
        <p:nvPicPr>
          <p:cNvPr id="162" name="Google Shape;162;p32"/>
          <p:cNvPicPr preferRelativeResize="0"/>
          <p:nvPr/>
        </p:nvPicPr>
        <p:blipFill rotWithShape="1">
          <a:blip r:embed="rId6">
            <a:alphaModFix/>
          </a:blip>
          <a:srcRect b="14592" l="10239" r="10072" t="4963"/>
          <a:stretch/>
        </p:blipFill>
        <p:spPr>
          <a:xfrm>
            <a:off x="3373150" y="2966500"/>
            <a:ext cx="2781300" cy="1819275"/>
          </a:xfrm>
          <a:prstGeom prst="rect">
            <a:avLst/>
          </a:prstGeom>
          <a:noFill/>
          <a:ln>
            <a:noFill/>
          </a:ln>
        </p:spPr>
      </p:pic>
      <p:sp>
        <p:nvSpPr>
          <p:cNvPr id="163" name="Google Shape;163;p32"/>
          <p:cNvSpPr txBox="1"/>
          <p:nvPr/>
        </p:nvSpPr>
        <p:spPr>
          <a:xfrm>
            <a:off x="6380825" y="1082250"/>
            <a:ext cx="2499300" cy="3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t>Top Left:</a:t>
            </a:r>
            <a:r>
              <a:rPr i="1" lang="en"/>
              <a:t> Source</a:t>
            </a:r>
            <a:br>
              <a:rPr i="1" lang="en"/>
            </a:br>
            <a:endParaRPr i="1"/>
          </a:p>
          <a:p>
            <a:pPr indent="0" lvl="0" marL="0" rtl="0" algn="l">
              <a:spcBef>
                <a:spcPts val="0"/>
              </a:spcBef>
              <a:spcAft>
                <a:spcPts val="0"/>
              </a:spcAft>
              <a:buNone/>
            </a:pPr>
            <a:r>
              <a:rPr b="1" i="1" lang="en"/>
              <a:t>Top Right:</a:t>
            </a:r>
            <a:r>
              <a:rPr i="1" lang="en"/>
              <a:t> Reference</a:t>
            </a:r>
            <a:endParaRPr i="1"/>
          </a:p>
          <a:p>
            <a:pPr indent="0" lvl="0" marL="0" rtl="0" algn="l">
              <a:spcBef>
                <a:spcPts val="0"/>
              </a:spcBef>
              <a:spcAft>
                <a:spcPts val="0"/>
              </a:spcAft>
              <a:buNone/>
            </a:pPr>
            <a:br>
              <a:rPr b="1" i="1" lang="en"/>
            </a:br>
            <a:r>
              <a:rPr b="1" i="1" lang="en"/>
              <a:t>Bottom Left:</a:t>
            </a:r>
            <a:r>
              <a:rPr i="1" lang="en"/>
              <a:t> Image obtained after histogram matching of source image with that of reference in RGB colour space</a:t>
            </a:r>
            <a:endParaRPr i="1"/>
          </a:p>
          <a:p>
            <a:pPr indent="0" lvl="0" marL="0" rtl="0" algn="l">
              <a:spcBef>
                <a:spcPts val="0"/>
              </a:spcBef>
              <a:spcAft>
                <a:spcPts val="0"/>
              </a:spcAft>
              <a:buNone/>
            </a:pPr>
            <a:br>
              <a:rPr b="1" i="1" lang="en"/>
            </a:br>
            <a:r>
              <a:rPr b="1" i="1" lang="en"/>
              <a:t>Bottom Right: </a:t>
            </a:r>
            <a:r>
              <a:rPr i="1" lang="en"/>
              <a:t>Image obtained after histogram matching of source image with that of reference in HSI colour space</a:t>
            </a:r>
            <a:endParaRPr i="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3"/>
          <p:cNvSpPr txBox="1"/>
          <p:nvPr>
            <p:ph type="title"/>
          </p:nvPr>
        </p:nvSpPr>
        <p:spPr>
          <a:xfrm>
            <a:off x="311700" y="76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Histogram Matching</a:t>
            </a:r>
            <a:endParaRPr sz="3600"/>
          </a:p>
        </p:txBody>
      </p:sp>
      <p:sp>
        <p:nvSpPr>
          <p:cNvPr id="169" name="Google Shape;169;p33"/>
          <p:cNvSpPr txBox="1"/>
          <p:nvPr/>
        </p:nvSpPr>
        <p:spPr>
          <a:xfrm>
            <a:off x="626475" y="3808950"/>
            <a:ext cx="8147700" cy="9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t>First</a:t>
            </a:r>
            <a:r>
              <a:rPr b="1" i="1" lang="en"/>
              <a:t>:</a:t>
            </a:r>
            <a:r>
              <a:rPr i="1" lang="en"/>
              <a:t> Source </a:t>
            </a:r>
            <a:r>
              <a:rPr b="1" i="1" lang="en"/>
              <a:t>Second</a:t>
            </a:r>
            <a:r>
              <a:rPr b="1" i="1" lang="en"/>
              <a:t>:</a:t>
            </a:r>
            <a:r>
              <a:rPr i="1" lang="en"/>
              <a:t> Reference</a:t>
            </a:r>
            <a:r>
              <a:rPr b="1" i="1" lang="en"/>
              <a:t> Third</a:t>
            </a:r>
            <a:r>
              <a:rPr b="1" i="1" lang="en"/>
              <a:t>:</a:t>
            </a:r>
            <a:r>
              <a:rPr i="1" lang="en"/>
              <a:t> Image obtained after histogram matching of source image with that of reference in RGB colour space </a:t>
            </a:r>
            <a:r>
              <a:rPr b="1" i="1" lang="en"/>
              <a:t>Fourth</a:t>
            </a:r>
            <a:r>
              <a:rPr b="1" i="1" lang="en"/>
              <a:t>: </a:t>
            </a:r>
            <a:r>
              <a:rPr i="1" lang="en"/>
              <a:t>Image obtained after histogram matching of source image with that of reference in HSI colour space</a:t>
            </a:r>
            <a:endParaRPr i="1"/>
          </a:p>
        </p:txBody>
      </p:sp>
      <p:pic>
        <p:nvPicPr>
          <p:cNvPr id="170" name="Google Shape;170;p33"/>
          <p:cNvPicPr preferRelativeResize="0"/>
          <p:nvPr/>
        </p:nvPicPr>
        <p:blipFill rotWithShape="1">
          <a:blip r:embed="rId3">
            <a:alphaModFix/>
          </a:blip>
          <a:srcRect b="349" l="0" r="0" t="-350"/>
          <a:stretch/>
        </p:blipFill>
        <p:spPr>
          <a:xfrm>
            <a:off x="626475" y="903025"/>
            <a:ext cx="1809750" cy="2705100"/>
          </a:xfrm>
          <a:prstGeom prst="rect">
            <a:avLst/>
          </a:prstGeom>
          <a:noFill/>
          <a:ln>
            <a:noFill/>
          </a:ln>
        </p:spPr>
      </p:pic>
      <p:pic>
        <p:nvPicPr>
          <p:cNvPr id="171" name="Google Shape;171;p33"/>
          <p:cNvPicPr preferRelativeResize="0"/>
          <p:nvPr/>
        </p:nvPicPr>
        <p:blipFill>
          <a:blip r:embed="rId4">
            <a:alphaModFix/>
          </a:blip>
          <a:stretch>
            <a:fillRect/>
          </a:stretch>
        </p:blipFill>
        <p:spPr>
          <a:xfrm>
            <a:off x="2566325" y="914500"/>
            <a:ext cx="1809750" cy="2682150"/>
          </a:xfrm>
          <a:prstGeom prst="rect">
            <a:avLst/>
          </a:prstGeom>
          <a:noFill/>
          <a:ln>
            <a:noFill/>
          </a:ln>
        </p:spPr>
      </p:pic>
      <p:pic>
        <p:nvPicPr>
          <p:cNvPr id="172" name="Google Shape;172;p33"/>
          <p:cNvPicPr preferRelativeResize="0"/>
          <p:nvPr/>
        </p:nvPicPr>
        <p:blipFill>
          <a:blip r:embed="rId5">
            <a:alphaModFix/>
          </a:blip>
          <a:stretch>
            <a:fillRect/>
          </a:stretch>
        </p:blipFill>
        <p:spPr>
          <a:xfrm>
            <a:off x="4506175" y="905300"/>
            <a:ext cx="1809750" cy="2700559"/>
          </a:xfrm>
          <a:prstGeom prst="rect">
            <a:avLst/>
          </a:prstGeom>
          <a:noFill/>
          <a:ln>
            <a:noFill/>
          </a:ln>
        </p:spPr>
      </p:pic>
      <p:pic>
        <p:nvPicPr>
          <p:cNvPr id="173" name="Google Shape;173;p33"/>
          <p:cNvPicPr preferRelativeResize="0"/>
          <p:nvPr/>
        </p:nvPicPr>
        <p:blipFill>
          <a:blip r:embed="rId6">
            <a:alphaModFix/>
          </a:blip>
          <a:stretch>
            <a:fillRect/>
          </a:stretch>
        </p:blipFill>
        <p:spPr>
          <a:xfrm>
            <a:off x="6447925" y="928675"/>
            <a:ext cx="1775177" cy="2653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